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32"/>
  </p:notesMasterIdLst>
  <p:sldIdLst>
    <p:sldId id="256" r:id="rId2"/>
    <p:sldId id="336" r:id="rId3"/>
    <p:sldId id="259" r:id="rId4"/>
    <p:sldId id="260" r:id="rId5"/>
    <p:sldId id="317" r:id="rId6"/>
    <p:sldId id="283" r:id="rId7"/>
    <p:sldId id="284" r:id="rId8"/>
    <p:sldId id="288" r:id="rId9"/>
    <p:sldId id="325" r:id="rId10"/>
    <p:sldId id="295" r:id="rId11"/>
    <p:sldId id="296" r:id="rId12"/>
    <p:sldId id="297" r:id="rId13"/>
    <p:sldId id="298" r:id="rId14"/>
    <p:sldId id="299" r:id="rId15"/>
    <p:sldId id="340" r:id="rId16"/>
    <p:sldId id="329" r:id="rId17"/>
    <p:sldId id="338" r:id="rId18"/>
    <p:sldId id="330" r:id="rId19"/>
    <p:sldId id="337" r:id="rId20"/>
    <p:sldId id="339" r:id="rId21"/>
    <p:sldId id="326" r:id="rId22"/>
    <p:sldId id="327" r:id="rId23"/>
    <p:sldId id="328" r:id="rId24"/>
    <p:sldId id="314" r:id="rId25"/>
    <p:sldId id="316" r:id="rId26"/>
    <p:sldId id="322" r:id="rId27"/>
    <p:sldId id="320" r:id="rId28"/>
    <p:sldId id="323" r:id="rId29"/>
    <p:sldId id="324" r:id="rId30"/>
    <p:sldId id="33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141" autoAdjust="0"/>
  </p:normalViewPr>
  <p:slideViewPr>
    <p:cSldViewPr>
      <p:cViewPr>
        <p:scale>
          <a:sx n="53" d="100"/>
          <a:sy n="53" d="100"/>
        </p:scale>
        <p:origin x="-7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114" y="-91"/>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785CC81-8D83-4DC1-88CD-1BC262E497B0}" type="datetimeFigureOut">
              <a:rPr lang="en-US"/>
              <a:pPr>
                <a:defRPr/>
              </a:pPr>
              <a:t>8/18/2011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4C764E7-567B-4F43-805A-F2C517F17ABC}" type="slidenum">
              <a:rPr lang="en-US"/>
              <a:pPr>
                <a:defRPr/>
              </a:pPr>
              <a:t>‹#›</a:t>
            </a:fld>
            <a:endParaRPr lang="en-US"/>
          </a:p>
        </p:txBody>
      </p:sp>
    </p:spTree>
    <p:extLst>
      <p:ext uri="{BB962C8B-B14F-4D97-AF65-F5344CB8AC3E}">
        <p14:creationId xmlns="" xmlns:p14="http://schemas.microsoft.com/office/powerpoint/2010/main" val="37507919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xmlns:mc="http://schemas.openxmlformats.org/markup-compatibility/2006" val="FFFFFF" mc:Ignorable=""/>
                </a:solidFill>
              </a14:hiddenFill>
            </a:ext>
          </a:extLst>
        </p:spPr>
      </p:sp>
      <p:sp>
        <p:nvSpPr>
          <p:cNvPr id="58371" name="Notes Placeholder 2"/>
          <p:cNvSpPr>
            <a:spLocks noGrp="1"/>
          </p:cNvSpPr>
          <p:nvPr>
            <p:ph type="body" idx="1"/>
          </p:nvPr>
        </p:nvSpPr>
        <p:spPr bwMode="auto">
          <a:noFill/>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83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966AAD5B-6324-4598-A726-E9B21377BD48}" type="slidenum">
              <a:rPr lang="en-US">
                <a:latin typeface="Calibri" pitchFamily="34" charset="0"/>
              </a:rPr>
              <a:pPr fontAlgn="base">
                <a:spcBef>
                  <a:spcPct val="0"/>
                </a:spcBef>
                <a:spcAft>
                  <a:spcPct val="0"/>
                </a:spcAft>
              </a:pPr>
              <a:t>1</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4C764E7-567B-4F43-805A-F2C517F17ABC}" type="slidenum">
              <a:rPr lang="en-US" smtClean="0"/>
              <a:pPr>
                <a:defRPr/>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6F4FE0A-C091-4CBC-952D-F8DA73438D37}" type="datetimeFigureOut">
              <a:rPr lang="en-US"/>
              <a:pPr>
                <a:defRPr/>
              </a:pPr>
              <a:t>8/18/2011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3FE9CD6-705A-4BEE-8D41-51B038FEF632}" type="slidenum">
              <a:rPr lang="en-US"/>
              <a:pPr>
                <a:defRPr/>
              </a:pPr>
              <a:t>‹#›</a:t>
            </a:fld>
            <a:endParaRPr lang="en-US"/>
          </a:p>
        </p:txBody>
      </p:sp>
    </p:spTree>
    <p:extLst>
      <p:ext uri="{BB962C8B-B14F-4D97-AF65-F5344CB8AC3E}">
        <p14:creationId xmlns="" xmlns:p14="http://schemas.microsoft.com/office/powerpoint/2010/main" val="23359269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33C23FF-702B-4DAB-A676-FC812EFE506D}" type="datetimeFigureOut">
              <a:rPr lang="en-US"/>
              <a:pPr>
                <a:defRPr/>
              </a:pPr>
              <a:t>8/18/2011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5BA9B64-4855-4DD7-AA44-18ACA072AE38}" type="slidenum">
              <a:rPr lang="en-US"/>
              <a:pPr>
                <a:defRPr/>
              </a:pPr>
              <a:t>‹#›</a:t>
            </a:fld>
            <a:endParaRPr lang="en-US"/>
          </a:p>
        </p:txBody>
      </p:sp>
    </p:spTree>
    <p:extLst>
      <p:ext uri="{BB962C8B-B14F-4D97-AF65-F5344CB8AC3E}">
        <p14:creationId xmlns="" xmlns:p14="http://schemas.microsoft.com/office/powerpoint/2010/main" val="4059962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548435C-7A87-495D-93CB-636742A37D5C}" type="datetimeFigureOut">
              <a:rPr lang="en-US"/>
              <a:pPr>
                <a:defRPr/>
              </a:pPr>
              <a:t>8/18/2011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0D7D33-18B6-4AFA-BF3C-FE4ABC04F92B}" type="slidenum">
              <a:rPr lang="en-US"/>
              <a:pPr>
                <a:defRPr/>
              </a:pPr>
              <a:t>‹#›</a:t>
            </a:fld>
            <a:endParaRPr lang="en-US"/>
          </a:p>
        </p:txBody>
      </p:sp>
    </p:spTree>
    <p:extLst>
      <p:ext uri="{BB962C8B-B14F-4D97-AF65-F5344CB8AC3E}">
        <p14:creationId xmlns="" xmlns:p14="http://schemas.microsoft.com/office/powerpoint/2010/main" val="115462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3B89084-5D27-41B2-A38F-8B4258FB65F2}" type="datetimeFigureOut">
              <a:rPr lang="en-US"/>
              <a:pPr>
                <a:defRPr/>
              </a:pPr>
              <a:t>8/18/2011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0EBCA16-6BA5-430D-85BC-985F0D64C2EC}" type="slidenum">
              <a:rPr lang="en-US"/>
              <a:pPr>
                <a:defRPr/>
              </a:pPr>
              <a:t>‹#›</a:t>
            </a:fld>
            <a:endParaRPr lang="en-US"/>
          </a:p>
        </p:txBody>
      </p:sp>
    </p:spTree>
    <p:extLst>
      <p:ext uri="{BB962C8B-B14F-4D97-AF65-F5344CB8AC3E}">
        <p14:creationId xmlns="" xmlns:p14="http://schemas.microsoft.com/office/powerpoint/2010/main" val="311728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D07CB4-5F8F-4255-A382-2341F785F997}" type="datetimeFigureOut">
              <a:rPr lang="en-US"/>
              <a:pPr>
                <a:defRPr/>
              </a:pPr>
              <a:t>8/18/2011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552AD7-99F6-421B-BDD5-9475821D56FB}" type="slidenum">
              <a:rPr lang="en-US"/>
              <a:pPr>
                <a:defRPr/>
              </a:pPr>
              <a:t>‹#›</a:t>
            </a:fld>
            <a:endParaRPr lang="en-US"/>
          </a:p>
        </p:txBody>
      </p:sp>
    </p:spTree>
    <p:extLst>
      <p:ext uri="{BB962C8B-B14F-4D97-AF65-F5344CB8AC3E}">
        <p14:creationId xmlns="" xmlns:p14="http://schemas.microsoft.com/office/powerpoint/2010/main" val="32672001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9ACC67C-2351-41A9-927B-DE7837BCAB29}" type="datetimeFigureOut">
              <a:rPr lang="en-US"/>
              <a:pPr>
                <a:defRPr/>
              </a:pPr>
              <a:t>8/18/2011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75B7B70-97DF-4541-8BE5-1F35DD2AC893}" type="slidenum">
              <a:rPr lang="en-US"/>
              <a:pPr>
                <a:defRPr/>
              </a:pPr>
              <a:t>‹#›</a:t>
            </a:fld>
            <a:endParaRPr lang="en-US"/>
          </a:p>
        </p:txBody>
      </p:sp>
    </p:spTree>
    <p:extLst>
      <p:ext uri="{BB962C8B-B14F-4D97-AF65-F5344CB8AC3E}">
        <p14:creationId xmlns="" xmlns:p14="http://schemas.microsoft.com/office/powerpoint/2010/main" val="291366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69564D-880B-4D29-A0F5-C8651F817EDB}" type="datetimeFigureOut">
              <a:rPr lang="en-US"/>
              <a:pPr>
                <a:defRPr/>
              </a:pPr>
              <a:t>8/18/2011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1E167D2-75D4-4C56-8A77-C1C2F7ADB4EE}" type="slidenum">
              <a:rPr lang="en-US"/>
              <a:pPr>
                <a:defRPr/>
              </a:pPr>
              <a:t>‹#›</a:t>
            </a:fld>
            <a:endParaRPr lang="en-US"/>
          </a:p>
        </p:txBody>
      </p:sp>
    </p:spTree>
    <p:extLst>
      <p:ext uri="{BB962C8B-B14F-4D97-AF65-F5344CB8AC3E}">
        <p14:creationId xmlns="" xmlns:p14="http://schemas.microsoft.com/office/powerpoint/2010/main" val="118958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3295C16-3004-4667-AFF3-BBE174FD2FC9}" type="datetimeFigureOut">
              <a:rPr lang="en-US"/>
              <a:pPr>
                <a:defRPr/>
              </a:pPr>
              <a:t>8/18/2011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8C9009C-7691-461B-8730-ED998337C54D}" type="slidenum">
              <a:rPr lang="en-US"/>
              <a:pPr>
                <a:defRPr/>
              </a:pPr>
              <a:t>‹#›</a:t>
            </a:fld>
            <a:endParaRPr lang="en-US"/>
          </a:p>
        </p:txBody>
      </p:sp>
    </p:spTree>
    <p:extLst>
      <p:ext uri="{BB962C8B-B14F-4D97-AF65-F5344CB8AC3E}">
        <p14:creationId xmlns="" xmlns:p14="http://schemas.microsoft.com/office/powerpoint/2010/main" val="71954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9806C11-1A64-46AE-B027-EF3D36629A5B}" type="datetimeFigureOut">
              <a:rPr lang="en-US"/>
              <a:pPr>
                <a:defRPr/>
              </a:pPr>
              <a:t>8/18/2011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1703798-0A14-4E22-AD29-B1A81718DEF3}" type="slidenum">
              <a:rPr lang="en-US"/>
              <a:pPr>
                <a:defRPr/>
              </a:pPr>
              <a:t>‹#›</a:t>
            </a:fld>
            <a:endParaRPr lang="en-US"/>
          </a:p>
        </p:txBody>
      </p:sp>
    </p:spTree>
    <p:extLst>
      <p:ext uri="{BB962C8B-B14F-4D97-AF65-F5344CB8AC3E}">
        <p14:creationId xmlns="" xmlns:p14="http://schemas.microsoft.com/office/powerpoint/2010/main" val="109280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0A18BAC-BDD7-42D5-ABBA-E7382A278CD1}" type="datetimeFigureOut">
              <a:rPr lang="en-US"/>
              <a:pPr>
                <a:defRPr/>
              </a:pPr>
              <a:t>8/18/2011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F253A44-B5D8-4590-92E7-A35024B7CF8D}" type="slidenum">
              <a:rPr lang="en-US"/>
              <a:pPr>
                <a:defRPr/>
              </a:pPr>
              <a:t>‹#›</a:t>
            </a:fld>
            <a:endParaRPr lang="en-US"/>
          </a:p>
        </p:txBody>
      </p:sp>
    </p:spTree>
    <p:extLst>
      <p:ext uri="{BB962C8B-B14F-4D97-AF65-F5344CB8AC3E}">
        <p14:creationId xmlns="" xmlns:p14="http://schemas.microsoft.com/office/powerpoint/2010/main" val="80639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8E845A6-E947-40D3-8822-E94C4EC8EBD7}" type="datetimeFigureOut">
              <a:rPr lang="en-US"/>
              <a:pPr>
                <a:defRPr/>
              </a:pPr>
              <a:t>8/18/2011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518EB8C-51A7-49F0-B24C-B85980350F81}" type="slidenum">
              <a:rPr lang="en-US"/>
              <a:pPr>
                <a:defRPr/>
              </a:pPr>
              <a:t>‹#›</a:t>
            </a:fld>
            <a:endParaRPr lang="en-US"/>
          </a:p>
        </p:txBody>
      </p:sp>
    </p:spTree>
    <p:extLst>
      <p:ext uri="{BB962C8B-B14F-4D97-AF65-F5344CB8AC3E}">
        <p14:creationId xmlns="" xmlns:p14="http://schemas.microsoft.com/office/powerpoint/2010/main" val="392369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9D875D97-B1F5-4D0B-BFA2-F8EC38365937}" type="datetimeFigureOut">
              <a:rPr lang="en-US"/>
              <a:pPr>
                <a:defRPr/>
              </a:pPr>
              <a:t>8/18/2011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7F08A4A0-7206-48F8-BEB5-B041810D5EF4}"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Office_Word_97_-_2003_Document6.doc"/><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www.brainyquote.com/quotes/quotes/e/ernesthemi109143.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dirty="0" smtClean="0"/>
              <a:t>Neurofeedback  for  Insomnia</a:t>
            </a:r>
            <a:br>
              <a:rPr lang="en-US" dirty="0" smtClean="0"/>
            </a:br>
            <a:endParaRPr lang="en-US" dirty="0"/>
          </a:p>
        </p:txBody>
      </p:sp>
      <p:sp>
        <p:nvSpPr>
          <p:cNvPr id="3" name="Subtitle 2"/>
          <p:cNvSpPr>
            <a:spLocks noGrp="1"/>
          </p:cNvSpPr>
          <p:nvPr>
            <p:ph type="subTitle" idx="1"/>
          </p:nvPr>
        </p:nvSpPr>
        <p:spPr>
          <a:xfrm>
            <a:off x="533400" y="3048000"/>
            <a:ext cx="8153400" cy="3171825"/>
          </a:xfrm>
        </p:spPr>
        <p:txBody>
          <a:bodyPr>
            <a:normAutofit fontScale="70000" lnSpcReduction="20000"/>
          </a:bodyPr>
          <a:lstStyle/>
          <a:p>
            <a:pPr marR="0">
              <a:lnSpc>
                <a:spcPct val="90000"/>
              </a:lnSpc>
            </a:pPr>
            <a:r>
              <a:rPr lang="en-US" sz="2400" dirty="0" smtClean="0"/>
              <a:t>A New Look at an Old Workhorse:   A Pilot Study of </a:t>
            </a:r>
            <a:r>
              <a:rPr lang="en-US" sz="2400" b="1" i="1" dirty="0" smtClean="0"/>
              <a:t>Z</a:t>
            </a:r>
            <a:r>
              <a:rPr lang="en-US" sz="2400" dirty="0" smtClean="0"/>
              <a:t>-Score Sensorimotor &amp; Individualized Neurofeedback</a:t>
            </a:r>
          </a:p>
          <a:p>
            <a:pPr marR="0">
              <a:lnSpc>
                <a:spcPct val="90000"/>
              </a:lnSpc>
            </a:pPr>
            <a:endParaRPr lang="en-US" sz="2400" dirty="0" smtClean="0"/>
          </a:p>
          <a:p>
            <a:pPr marR="0">
              <a:lnSpc>
                <a:spcPct val="90000"/>
              </a:lnSpc>
            </a:pPr>
            <a:endParaRPr lang="en-US" sz="2400" dirty="0" smtClean="0"/>
          </a:p>
          <a:p>
            <a:pPr marR="0">
              <a:lnSpc>
                <a:spcPct val="90000"/>
              </a:lnSpc>
            </a:pPr>
            <a:endParaRPr lang="en-US" sz="2400" dirty="0" smtClean="0"/>
          </a:p>
          <a:p>
            <a:pPr marR="0">
              <a:lnSpc>
                <a:spcPct val="90000"/>
              </a:lnSpc>
            </a:pPr>
            <a:endParaRPr lang="en-US" sz="2400" dirty="0" smtClean="0"/>
          </a:p>
          <a:p>
            <a:pPr marR="0">
              <a:lnSpc>
                <a:spcPct val="90000"/>
              </a:lnSpc>
            </a:pPr>
            <a:endParaRPr lang="en-US" sz="2400" dirty="0" smtClean="0"/>
          </a:p>
          <a:p>
            <a:pPr marR="0">
              <a:lnSpc>
                <a:spcPct val="90000"/>
              </a:lnSpc>
            </a:pPr>
            <a:r>
              <a:rPr lang="en-US" sz="2400" dirty="0" smtClean="0"/>
              <a:t>See  full text at:   Hammer, B.U., Colbert, A.P., Brown, K.A. and Ilioi, E. C. (2011). Neurofeedback for Insomnia: A Pilot Study of Z-Score SMR and Individualized Protocols. Appl. </a:t>
            </a:r>
            <a:r>
              <a:rPr lang="en-US" sz="2400" dirty="0" err="1" smtClean="0"/>
              <a:t>Psychophysiol</a:t>
            </a:r>
            <a:r>
              <a:rPr lang="en-US" sz="2400" dirty="0" smtClean="0"/>
              <a:t> Biofeedback, DOI 10.1007/s10484-011-9165-y</a:t>
            </a:r>
          </a:p>
          <a:p>
            <a:pPr marR="0">
              <a:lnSpc>
                <a:spcPct val="90000"/>
              </a:lnSpc>
            </a:pPr>
            <a:r>
              <a:rPr lang="en-US" sz="2400" dirty="0" smtClean="0"/>
              <a:t>Email: barbhammer37@yahoo.com</a:t>
            </a:r>
            <a:br>
              <a:rPr lang="en-US" sz="2400" dirty="0" smtClean="0"/>
            </a:br>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696200" cy="6801862"/>
          </a:xfrm>
          <a:prstGeom prst="rect">
            <a:avLst/>
          </a:prstGeom>
          <a:noFill/>
        </p:spPr>
        <p:txBody>
          <a:bodyPr>
            <a:spAutoFit/>
          </a:bodyPr>
          <a:lstStyle/>
          <a:p>
            <a:pPr fontAlgn="auto">
              <a:spcBef>
                <a:spcPts val="0"/>
              </a:spcBef>
              <a:spcAft>
                <a:spcPts val="0"/>
              </a:spcAft>
              <a:defRPr/>
            </a:pPr>
            <a:r>
              <a:rPr lang="en-US" sz="2800" b="1" u="sng" dirty="0" smtClean="0">
                <a:latin typeface="+mj-lt"/>
                <a:cs typeface="+mn-cs"/>
              </a:rPr>
              <a:t>Sleep Measures</a:t>
            </a:r>
            <a:endParaRPr lang="en-US" sz="2800" b="1" u="sng" dirty="0">
              <a:latin typeface="+mj-lt"/>
              <a:cs typeface="+mn-cs"/>
            </a:endParaRPr>
          </a:p>
          <a:p>
            <a:pPr fontAlgn="auto">
              <a:spcBef>
                <a:spcPts val="0"/>
              </a:spcBef>
              <a:spcAft>
                <a:spcPts val="0"/>
              </a:spcAft>
              <a:defRPr/>
            </a:pPr>
            <a:endParaRPr lang="en-US" sz="2400" dirty="0">
              <a:latin typeface="+mj-lt"/>
              <a:cs typeface="+mn-cs"/>
            </a:endParaRPr>
          </a:p>
          <a:p>
            <a:pPr fontAlgn="auto">
              <a:spcBef>
                <a:spcPts val="0"/>
              </a:spcBef>
              <a:spcAft>
                <a:spcPts val="0"/>
              </a:spcAft>
              <a:defRPr/>
            </a:pPr>
            <a:r>
              <a:rPr lang="en-US" sz="2400" b="1" dirty="0">
                <a:latin typeface="+mj-lt"/>
                <a:cs typeface="+mn-cs"/>
              </a:rPr>
              <a:t>ISI= </a:t>
            </a:r>
            <a:r>
              <a:rPr lang="en-US" sz="2400" b="1" dirty="0" smtClean="0">
                <a:latin typeface="+mj-lt"/>
                <a:cs typeface="+mn-cs"/>
              </a:rPr>
              <a:t>Insomnia Severity Index--</a:t>
            </a:r>
            <a:r>
              <a:rPr lang="en-US" sz="2400" dirty="0" smtClean="0">
                <a:latin typeface="+mj-lt"/>
                <a:cs typeface="+mn-cs"/>
              </a:rPr>
              <a:t>Perceived </a:t>
            </a:r>
            <a:r>
              <a:rPr lang="en-US" sz="2400" dirty="0">
                <a:latin typeface="+mj-lt"/>
                <a:cs typeface="+mn-cs"/>
              </a:rPr>
              <a:t>Severity </a:t>
            </a:r>
            <a:r>
              <a:rPr lang="en-US" sz="2400" dirty="0" smtClean="0">
                <a:latin typeface="+mj-lt"/>
                <a:cs typeface="+mn-cs"/>
              </a:rPr>
              <a:t>of 	Symptoms </a:t>
            </a:r>
            <a:r>
              <a:rPr lang="en-US" sz="2400" dirty="0">
                <a:latin typeface="+mj-lt"/>
                <a:cs typeface="+mn-cs"/>
              </a:rPr>
              <a:t>+ Daytime </a:t>
            </a:r>
            <a:r>
              <a:rPr lang="en-US" sz="2400" dirty="0" smtClean="0">
                <a:latin typeface="+mj-lt"/>
                <a:cs typeface="+mn-cs"/>
              </a:rPr>
              <a:t>Dysfunctions for past 1-2</a:t>
            </a:r>
            <a:r>
              <a:rPr lang="en-US" sz="2400" u="sng" dirty="0" smtClean="0">
                <a:latin typeface="+mj-lt"/>
                <a:cs typeface="+mn-cs"/>
              </a:rPr>
              <a:t>weeks</a:t>
            </a:r>
            <a:endParaRPr lang="en-US" sz="2400" u="sng" dirty="0">
              <a:latin typeface="+mj-lt"/>
              <a:cs typeface="+mn-cs"/>
            </a:endParaRPr>
          </a:p>
          <a:p>
            <a:pPr fontAlgn="auto">
              <a:spcBef>
                <a:spcPts val="0"/>
              </a:spcBef>
              <a:spcAft>
                <a:spcPts val="0"/>
              </a:spcAft>
              <a:defRPr/>
            </a:pPr>
            <a:endParaRPr lang="en-US" sz="2400" dirty="0">
              <a:latin typeface="+mj-lt"/>
              <a:cs typeface="+mn-cs"/>
            </a:endParaRPr>
          </a:p>
          <a:p>
            <a:pPr fontAlgn="auto">
              <a:spcBef>
                <a:spcPts val="0"/>
              </a:spcBef>
              <a:spcAft>
                <a:spcPts val="0"/>
              </a:spcAft>
              <a:defRPr/>
            </a:pPr>
            <a:r>
              <a:rPr lang="en-US" sz="2400" b="1" dirty="0" smtClean="0">
                <a:latin typeface="+mj-lt"/>
                <a:cs typeface="+mn-cs"/>
              </a:rPr>
              <a:t>PSQI=Pittsburgh Sleep Quality Inventory--</a:t>
            </a:r>
            <a:r>
              <a:rPr lang="en-US" sz="2400" dirty="0" smtClean="0">
                <a:latin typeface="+mj-lt"/>
                <a:cs typeface="+mn-cs"/>
              </a:rPr>
              <a:t>General Sleep 	Disturbance </a:t>
            </a:r>
            <a:r>
              <a:rPr lang="en-US" sz="2400" dirty="0">
                <a:latin typeface="+mj-lt"/>
                <a:cs typeface="+mn-cs"/>
              </a:rPr>
              <a:t>+ Daytime </a:t>
            </a:r>
            <a:r>
              <a:rPr lang="en-US" sz="2400" dirty="0" smtClean="0">
                <a:latin typeface="+mj-lt"/>
                <a:cs typeface="+mn-cs"/>
              </a:rPr>
              <a:t>Dysfunctions for </a:t>
            </a:r>
            <a:r>
              <a:rPr lang="en-US" sz="2400" dirty="0">
                <a:latin typeface="+mj-lt"/>
                <a:cs typeface="+mn-cs"/>
              </a:rPr>
              <a:t>past </a:t>
            </a:r>
            <a:r>
              <a:rPr lang="en-US" sz="2400" dirty="0" smtClean="0">
                <a:latin typeface="+mj-lt"/>
                <a:cs typeface="+mn-cs"/>
              </a:rPr>
              <a:t>1</a:t>
            </a:r>
            <a:r>
              <a:rPr lang="en-US" sz="2400" u="sng" dirty="0" smtClean="0">
                <a:latin typeface="+mj-lt"/>
                <a:cs typeface="+mn-cs"/>
              </a:rPr>
              <a:t>month</a:t>
            </a:r>
            <a:endParaRPr lang="en-US" sz="2400" u="sng" dirty="0">
              <a:latin typeface="+mj-lt"/>
              <a:cs typeface="+mn-cs"/>
            </a:endParaRPr>
          </a:p>
          <a:p>
            <a:pPr fontAlgn="auto">
              <a:spcBef>
                <a:spcPts val="0"/>
              </a:spcBef>
              <a:spcAft>
                <a:spcPts val="0"/>
              </a:spcAft>
              <a:defRPr/>
            </a:pPr>
            <a:endParaRPr lang="en-US" sz="2400" dirty="0">
              <a:latin typeface="+mj-lt"/>
              <a:cs typeface="+mn-cs"/>
            </a:endParaRPr>
          </a:p>
          <a:p>
            <a:pPr fontAlgn="auto">
              <a:spcBef>
                <a:spcPts val="0"/>
              </a:spcBef>
              <a:spcAft>
                <a:spcPts val="0"/>
              </a:spcAft>
              <a:defRPr/>
            </a:pPr>
            <a:r>
              <a:rPr lang="en-US" sz="2400" b="1" dirty="0">
                <a:latin typeface="+mj-lt"/>
                <a:cs typeface="+mn-cs"/>
              </a:rPr>
              <a:t>Daily Sleep </a:t>
            </a:r>
            <a:r>
              <a:rPr lang="en-US" sz="2400" b="1" dirty="0" smtClean="0">
                <a:latin typeface="+mj-lt"/>
                <a:cs typeface="+mn-cs"/>
              </a:rPr>
              <a:t>Diaries=</a:t>
            </a:r>
            <a:r>
              <a:rPr lang="en-US" sz="2400" dirty="0" smtClean="0">
                <a:latin typeface="+mj-lt"/>
                <a:cs typeface="+mn-cs"/>
              </a:rPr>
              <a:t>from </a:t>
            </a:r>
            <a:r>
              <a:rPr lang="en-US" sz="2400" dirty="0">
                <a:latin typeface="+mj-lt"/>
                <a:cs typeface="+mn-cs"/>
              </a:rPr>
              <a:t>Screening Visits to Post Testing--     </a:t>
            </a:r>
          </a:p>
          <a:p>
            <a:pPr fontAlgn="auto">
              <a:spcBef>
                <a:spcPts val="0"/>
              </a:spcBef>
              <a:spcAft>
                <a:spcPts val="0"/>
              </a:spcAft>
              <a:defRPr/>
            </a:pPr>
            <a:r>
              <a:rPr lang="en-US" sz="2400" dirty="0">
                <a:latin typeface="+mj-lt"/>
                <a:cs typeface="+mn-cs"/>
              </a:rPr>
              <a:t>		recordings of bedtime, rising time, estimated 		latency, WASO, TST, Sleep Quality 1-10, 			adverse events or unusual </a:t>
            </a:r>
            <a:r>
              <a:rPr lang="en-US" sz="2400" dirty="0" smtClean="0">
                <a:latin typeface="+mj-lt"/>
                <a:cs typeface="+mn-cs"/>
              </a:rPr>
              <a:t>circumstances</a:t>
            </a:r>
          </a:p>
          <a:p>
            <a:pPr fontAlgn="auto">
              <a:spcBef>
                <a:spcPts val="0"/>
              </a:spcBef>
              <a:spcAft>
                <a:spcPts val="0"/>
              </a:spcAft>
              <a:defRPr/>
            </a:pPr>
            <a:endParaRPr lang="en-US" sz="2400" dirty="0" smtClean="0">
              <a:latin typeface="+mj-lt"/>
              <a:cs typeface="+mn-cs"/>
            </a:endParaRPr>
          </a:p>
          <a:p>
            <a:pPr fontAlgn="auto">
              <a:spcBef>
                <a:spcPts val="0"/>
              </a:spcBef>
              <a:spcAft>
                <a:spcPts val="0"/>
              </a:spcAft>
              <a:defRPr/>
            </a:pPr>
            <a:r>
              <a:rPr lang="en-US" sz="2400" b="1" dirty="0" smtClean="0">
                <a:latin typeface="+mj-lt"/>
                <a:cs typeface="+mn-cs"/>
              </a:rPr>
              <a:t>Actiwatch=</a:t>
            </a:r>
            <a:r>
              <a:rPr lang="en-US" sz="2400" dirty="0" smtClean="0">
                <a:latin typeface="+mj-lt"/>
                <a:cs typeface="+mn-cs"/>
              </a:rPr>
              <a:t>72</a:t>
            </a:r>
            <a:r>
              <a:rPr lang="en-US" sz="2400" b="1" dirty="0" smtClean="0">
                <a:latin typeface="+mj-lt"/>
                <a:cs typeface="+mn-cs"/>
              </a:rPr>
              <a:t> </a:t>
            </a:r>
            <a:r>
              <a:rPr lang="en-US" sz="2400" dirty="0" smtClean="0">
                <a:latin typeface="+mj-lt"/>
                <a:cs typeface="+mn-cs"/>
              </a:rPr>
              <a:t>hours pre and post treatment</a:t>
            </a:r>
            <a:endParaRPr lang="en-US" sz="2400" b="1" dirty="0" smtClean="0">
              <a:latin typeface="+mj-lt"/>
              <a:cs typeface="+mn-cs"/>
            </a:endParaRPr>
          </a:p>
          <a:p>
            <a:pPr fontAlgn="auto">
              <a:spcBef>
                <a:spcPts val="0"/>
              </a:spcBef>
              <a:spcAft>
                <a:spcPts val="0"/>
              </a:spcAft>
              <a:defRPr/>
            </a:pPr>
            <a:endParaRPr lang="en-US" sz="2400" dirty="0" smtClean="0">
              <a:latin typeface="+mj-lt"/>
              <a:cs typeface="+mn-cs"/>
            </a:endParaRPr>
          </a:p>
          <a:p>
            <a:pPr fontAlgn="auto">
              <a:spcBef>
                <a:spcPts val="0"/>
              </a:spcBef>
              <a:spcAft>
                <a:spcPts val="0"/>
              </a:spcAft>
              <a:defRPr/>
            </a:pPr>
            <a:endParaRPr lang="en-US" sz="2400" dirty="0">
              <a:latin typeface="+mj-lt"/>
              <a:cs typeface="+mn-cs"/>
            </a:endParaRPr>
          </a:p>
          <a:p>
            <a:pPr fontAlgn="auto">
              <a:spcBef>
                <a:spcPts val="0"/>
              </a:spcBef>
              <a:spcAft>
                <a:spcPts val="0"/>
              </a:spcAft>
              <a:defRPr/>
            </a:pPr>
            <a:endParaRPr lang="en-US" sz="2400" dirty="0">
              <a:latin typeface="+mj-lt"/>
              <a:cs typeface="+mn-cs"/>
            </a:endParaRPr>
          </a:p>
          <a:p>
            <a:pPr fontAlgn="auto">
              <a:spcBef>
                <a:spcPts val="0"/>
              </a:spcBef>
              <a:spcAft>
                <a:spcPts val="0"/>
              </a:spcAft>
              <a:defRPr/>
            </a:pPr>
            <a:endParaRPr lang="en-US" sz="2400" dirty="0">
              <a:latin typeface="+mj-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979468"/>
            <a:ext cx="7467600" cy="5940088"/>
          </a:xfrm>
          <a:prstGeom prst="rect">
            <a:avLst/>
          </a:prstGeom>
          <a:noFill/>
        </p:spPr>
        <p:txBody>
          <a:bodyPr>
            <a:spAutoFit/>
          </a:bodyPr>
          <a:lstStyle/>
          <a:p>
            <a:pPr fontAlgn="auto">
              <a:spcBef>
                <a:spcPts val="0"/>
              </a:spcBef>
              <a:spcAft>
                <a:spcPts val="0"/>
              </a:spcAft>
              <a:defRPr/>
            </a:pPr>
            <a:r>
              <a:rPr lang="en-US" sz="2800" b="1" u="sng" dirty="0" smtClean="0">
                <a:latin typeface="+mj-lt"/>
                <a:cs typeface="+mn-cs"/>
              </a:rPr>
              <a:t>Measures of Daytime Functioning</a:t>
            </a:r>
          </a:p>
          <a:p>
            <a:pPr fontAlgn="auto">
              <a:spcBef>
                <a:spcPts val="0"/>
              </a:spcBef>
              <a:spcAft>
                <a:spcPts val="0"/>
              </a:spcAft>
              <a:defRPr/>
            </a:pPr>
            <a:endParaRPr lang="en-US" sz="2800" b="1" dirty="0" smtClean="0">
              <a:latin typeface="+mj-lt"/>
              <a:cs typeface="+mn-cs"/>
            </a:endParaRPr>
          </a:p>
          <a:p>
            <a:pPr fontAlgn="auto">
              <a:spcBef>
                <a:spcPts val="0"/>
              </a:spcBef>
              <a:spcAft>
                <a:spcPts val="0"/>
              </a:spcAft>
              <a:defRPr/>
            </a:pPr>
            <a:r>
              <a:rPr lang="en-US" sz="2800" b="1" dirty="0" smtClean="0">
                <a:latin typeface="+mj-lt"/>
                <a:cs typeface="+mn-cs"/>
              </a:rPr>
              <a:t>MMPI-2 </a:t>
            </a:r>
            <a:r>
              <a:rPr lang="en-US" sz="2800" b="1" dirty="0" smtClean="0">
                <a:latin typeface="+mj-lt"/>
                <a:cs typeface="+mn-cs"/>
              </a:rPr>
              <a:t>RF</a:t>
            </a:r>
            <a:r>
              <a:rPr lang="en-US" sz="2800" dirty="0" smtClean="0">
                <a:latin typeface="+mj-lt"/>
                <a:cs typeface="+mn-cs"/>
              </a:rPr>
              <a:t>-</a:t>
            </a:r>
            <a:r>
              <a:rPr lang="en-US" sz="2400" dirty="0" smtClean="0">
                <a:latin typeface="+mj-lt"/>
                <a:cs typeface="+mn-cs"/>
              </a:rPr>
              <a:t>Most  </a:t>
            </a:r>
            <a:r>
              <a:rPr lang="en-US" sz="2400" dirty="0">
                <a:latin typeface="+mj-lt"/>
                <a:cs typeface="+mn-cs"/>
              </a:rPr>
              <a:t>widely researched, used measure of 	psychopathology.  Newest  version</a:t>
            </a:r>
          </a:p>
          <a:p>
            <a:pPr fontAlgn="auto">
              <a:spcBef>
                <a:spcPts val="0"/>
              </a:spcBef>
              <a:spcAft>
                <a:spcPts val="0"/>
              </a:spcAft>
              <a:defRPr/>
            </a:pPr>
            <a:endParaRPr lang="en-US" sz="2400" dirty="0">
              <a:latin typeface="+mj-lt"/>
              <a:cs typeface="+mn-cs"/>
            </a:endParaRPr>
          </a:p>
          <a:p>
            <a:pPr fontAlgn="auto">
              <a:spcBef>
                <a:spcPts val="0"/>
              </a:spcBef>
              <a:spcAft>
                <a:spcPts val="0"/>
              </a:spcAft>
              <a:defRPr/>
            </a:pPr>
            <a:r>
              <a:rPr lang="en-US" sz="2800" b="1" dirty="0">
                <a:latin typeface="+mj-lt"/>
                <a:cs typeface="+mn-cs"/>
              </a:rPr>
              <a:t>Psychiatric Diagnostic </a:t>
            </a:r>
            <a:r>
              <a:rPr lang="en-US" sz="2800" b="1" dirty="0" smtClean="0">
                <a:latin typeface="+mj-lt"/>
                <a:cs typeface="+mn-cs"/>
              </a:rPr>
              <a:t>Screening-</a:t>
            </a:r>
            <a:r>
              <a:rPr lang="en-US" sz="2400" dirty="0" smtClean="0">
                <a:latin typeface="+mj-lt"/>
                <a:cs typeface="+mn-cs"/>
              </a:rPr>
              <a:t>Questionnaire-</a:t>
            </a:r>
            <a:r>
              <a:rPr lang="en-US" sz="2400" dirty="0">
                <a:latin typeface="+mj-lt"/>
                <a:cs typeface="+mn-cs"/>
              </a:rPr>
              <a:t>	PDSQ—Guide to depth clinical interview to 	confirm absent Dx</a:t>
            </a:r>
          </a:p>
          <a:p>
            <a:pPr fontAlgn="auto">
              <a:spcBef>
                <a:spcPts val="0"/>
              </a:spcBef>
              <a:spcAft>
                <a:spcPts val="0"/>
              </a:spcAft>
              <a:defRPr/>
            </a:pPr>
            <a:endParaRPr lang="en-US" sz="2400" dirty="0">
              <a:latin typeface="+mj-lt"/>
              <a:cs typeface="+mn-cs"/>
            </a:endParaRPr>
          </a:p>
          <a:p>
            <a:pPr fontAlgn="auto">
              <a:spcBef>
                <a:spcPts val="0"/>
              </a:spcBef>
              <a:spcAft>
                <a:spcPts val="0"/>
              </a:spcAft>
              <a:defRPr/>
            </a:pPr>
            <a:r>
              <a:rPr lang="en-US" sz="2800" b="1" dirty="0">
                <a:latin typeface="+mj-lt"/>
                <a:cs typeface="+mn-cs"/>
              </a:rPr>
              <a:t>Quality of Life Index-QOLI—</a:t>
            </a:r>
            <a:r>
              <a:rPr lang="en-US" sz="2400" dirty="0">
                <a:latin typeface="+mj-lt"/>
                <a:cs typeface="+mn-cs"/>
              </a:rPr>
              <a:t>Measures positive </a:t>
            </a:r>
            <a:r>
              <a:rPr lang="en-US" sz="2400" dirty="0" smtClean="0">
                <a:latin typeface="+mj-lt"/>
                <a:cs typeface="+mn-cs"/>
              </a:rPr>
              <a:t>	mental health=daytime </a:t>
            </a:r>
            <a:r>
              <a:rPr lang="en-US" sz="2400" dirty="0">
                <a:latin typeface="+mj-lt"/>
                <a:cs typeface="+mn-cs"/>
              </a:rPr>
              <a:t>function</a:t>
            </a:r>
          </a:p>
          <a:p>
            <a:pPr fontAlgn="auto">
              <a:spcBef>
                <a:spcPts val="0"/>
              </a:spcBef>
              <a:spcAft>
                <a:spcPts val="0"/>
              </a:spcAft>
              <a:defRPr/>
            </a:pPr>
            <a:endParaRPr lang="en-US" sz="24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endParaRPr lang="en-US" sz="2000" dirty="0">
              <a:latin typeface="+mj-lt"/>
              <a:cs typeface="+mn-cs"/>
            </a:endParaRPr>
          </a:p>
          <a:p>
            <a:pPr fontAlgn="auto">
              <a:spcBef>
                <a:spcPts val="0"/>
              </a:spcBef>
              <a:spcAft>
                <a:spcPts val="0"/>
              </a:spcAft>
              <a:defRPr/>
            </a:pPr>
            <a:r>
              <a:rPr lang="en-US" sz="2000" dirty="0">
                <a:latin typeface="+mj-lt"/>
                <a:cs typeface="+mn-cs"/>
              </a:rPr>
              <a:t> </a:t>
            </a:r>
            <a:endParaRPr lang="en-US" sz="2800" dirty="0">
              <a:latin typeface="+mj-lt"/>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924800" cy="5570756"/>
          </a:xfrm>
          <a:prstGeom prst="rect">
            <a:avLst/>
          </a:prstGeom>
          <a:noFill/>
        </p:spPr>
        <p:txBody>
          <a:bodyPr wrap="square">
            <a:spAutoFit/>
          </a:bodyPr>
          <a:lstStyle/>
          <a:p>
            <a:pPr fontAlgn="auto">
              <a:spcBef>
                <a:spcPts val="0"/>
              </a:spcBef>
              <a:spcAft>
                <a:spcPts val="0"/>
              </a:spcAft>
              <a:defRPr/>
            </a:pPr>
            <a:r>
              <a:rPr lang="en-US" sz="2800" b="1" u="sng" dirty="0" smtClean="0">
                <a:latin typeface="+mj-lt"/>
                <a:cs typeface="+mn-cs"/>
              </a:rPr>
              <a:t>Objective Physiological Measures</a:t>
            </a:r>
          </a:p>
          <a:p>
            <a:pPr fontAlgn="auto">
              <a:spcBef>
                <a:spcPts val="0"/>
              </a:spcBef>
              <a:spcAft>
                <a:spcPts val="0"/>
              </a:spcAft>
              <a:defRPr/>
            </a:pPr>
            <a:endParaRPr lang="en-US" sz="2800" u="sng" dirty="0" smtClean="0">
              <a:latin typeface="+mj-lt"/>
              <a:cs typeface="+mn-cs"/>
            </a:endParaRPr>
          </a:p>
          <a:p>
            <a:pPr fontAlgn="auto">
              <a:spcBef>
                <a:spcPts val="0"/>
              </a:spcBef>
              <a:spcAft>
                <a:spcPts val="0"/>
              </a:spcAft>
              <a:defRPr/>
            </a:pPr>
            <a:r>
              <a:rPr lang="en-US" sz="2800" u="sng" dirty="0" smtClean="0">
                <a:latin typeface="+mj-lt"/>
                <a:cs typeface="+mn-cs"/>
              </a:rPr>
              <a:t>sQEEG=Quantitative </a:t>
            </a:r>
            <a:r>
              <a:rPr lang="en-US" sz="2800" u="sng" dirty="0">
                <a:latin typeface="+mj-lt"/>
                <a:cs typeface="+mn-cs"/>
              </a:rPr>
              <a:t>Electroencephalogram</a:t>
            </a: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400" dirty="0" smtClean="0">
                <a:latin typeface="+mj-lt"/>
                <a:cs typeface="+mn-cs"/>
              </a:rPr>
              <a:t>Profiles </a:t>
            </a:r>
            <a:r>
              <a:rPr lang="en-US" sz="2400" dirty="0">
                <a:latin typeface="+mj-lt"/>
                <a:cs typeface="+mn-cs"/>
              </a:rPr>
              <a:t>the brain’s electrical functioning </a:t>
            </a:r>
            <a:r>
              <a:rPr lang="en-US" sz="2400" dirty="0" smtClean="0">
                <a:latin typeface="+mj-lt"/>
                <a:cs typeface="+mn-cs"/>
              </a:rPr>
              <a:t>in direct comparison </a:t>
            </a:r>
            <a:r>
              <a:rPr lang="en-US" sz="2400" dirty="0">
                <a:latin typeface="+mj-lt"/>
                <a:cs typeface="+mn-cs"/>
              </a:rPr>
              <a:t>with normative </a:t>
            </a:r>
            <a:r>
              <a:rPr lang="en-US" sz="2400" dirty="0" smtClean="0">
                <a:latin typeface="+mj-lt"/>
                <a:cs typeface="+mn-cs"/>
              </a:rPr>
              <a:t>database (NeuroGuide).</a:t>
            </a:r>
            <a:endParaRPr lang="en-US" sz="2400" dirty="0">
              <a:latin typeface="+mj-lt"/>
              <a:cs typeface="+mn-cs"/>
            </a:endParaRPr>
          </a:p>
          <a:p>
            <a:pPr fontAlgn="auto">
              <a:spcBef>
                <a:spcPts val="0"/>
              </a:spcBef>
              <a:spcAft>
                <a:spcPts val="0"/>
              </a:spcAft>
              <a:defRPr/>
            </a:pPr>
            <a:endParaRPr lang="en-US" sz="2400" dirty="0">
              <a:latin typeface="+mj-lt"/>
              <a:cs typeface="+mn-cs"/>
            </a:endParaRPr>
          </a:p>
          <a:p>
            <a:pPr fontAlgn="auto">
              <a:spcBef>
                <a:spcPts val="0"/>
              </a:spcBef>
              <a:spcAft>
                <a:spcPts val="0"/>
              </a:spcAft>
              <a:defRPr/>
            </a:pPr>
            <a:r>
              <a:rPr lang="en-US" sz="2400" dirty="0" smtClean="0">
                <a:latin typeface="+mj-lt"/>
                <a:cs typeface="+mn-cs"/>
              </a:rPr>
              <a:t>Like </a:t>
            </a:r>
            <a:r>
              <a:rPr lang="en-US" sz="2400" dirty="0">
                <a:latin typeface="+mj-lt"/>
                <a:cs typeface="+mn-cs"/>
              </a:rPr>
              <a:t>other direct physiological measures, such as blood sugar, lipids or liver enzymes, the EEG </a:t>
            </a:r>
            <a:r>
              <a:rPr lang="en-US" sz="2400" dirty="0" smtClean="0">
                <a:latin typeface="+mj-lt"/>
                <a:cs typeface="+mn-cs"/>
              </a:rPr>
              <a:t>has </a:t>
            </a:r>
            <a:r>
              <a:rPr lang="en-US" sz="2400" dirty="0">
                <a:latin typeface="+mj-lt"/>
                <a:cs typeface="+mn-cs"/>
              </a:rPr>
              <a:t>demonstrated high </a:t>
            </a:r>
            <a:r>
              <a:rPr lang="en-US" sz="2400" dirty="0" smtClean="0">
                <a:latin typeface="+mj-lt"/>
                <a:cs typeface="+mn-cs"/>
              </a:rPr>
              <a:t>reliability</a:t>
            </a:r>
            <a:endParaRPr lang="en-US" sz="2400" dirty="0" smtClean="0">
              <a:latin typeface="+mj-lt"/>
              <a:cs typeface="+mn-cs"/>
            </a:endParaRPr>
          </a:p>
          <a:p>
            <a:pPr fontAlgn="auto">
              <a:spcBef>
                <a:spcPts val="0"/>
              </a:spcBef>
              <a:spcAft>
                <a:spcPts val="0"/>
              </a:spcAft>
              <a:defRPr/>
            </a:pPr>
            <a:endParaRPr lang="en-US" sz="2400" dirty="0" smtClean="0">
              <a:latin typeface="+mj-lt"/>
              <a:cs typeface="+mn-cs"/>
            </a:endParaRPr>
          </a:p>
          <a:p>
            <a:pPr fontAlgn="auto">
              <a:spcBef>
                <a:spcPts val="0"/>
              </a:spcBef>
              <a:spcAft>
                <a:spcPts val="0"/>
              </a:spcAft>
              <a:defRPr/>
            </a:pPr>
            <a:r>
              <a:rPr lang="en-US" sz="2800" u="sng" dirty="0" smtClean="0">
                <a:latin typeface="+mj-lt"/>
                <a:cs typeface="+mn-cs"/>
              </a:rPr>
              <a:t>Actiwatch</a:t>
            </a:r>
            <a:r>
              <a:rPr lang="en-US" sz="2800" dirty="0" smtClean="0">
                <a:latin typeface="+mj-lt"/>
                <a:cs typeface="+mn-cs"/>
              </a:rPr>
              <a:t>-</a:t>
            </a:r>
            <a:r>
              <a:rPr lang="en-US" sz="2400" dirty="0" smtClean="0">
                <a:latin typeface="+mj-lt"/>
                <a:cs typeface="+mn-cs"/>
              </a:rPr>
              <a:t>Numerous technical difficulties invalidated use</a:t>
            </a:r>
          </a:p>
          <a:p>
            <a:pPr fontAlgn="auto">
              <a:spcBef>
                <a:spcPts val="0"/>
              </a:spcBef>
              <a:spcAft>
                <a:spcPts val="0"/>
              </a:spcAft>
              <a:defRPr/>
            </a:pPr>
            <a:endParaRPr lang="en-US" sz="2400" dirty="0" smtClean="0">
              <a:latin typeface="+mj-lt"/>
              <a:cs typeface="+mn-cs"/>
            </a:endParaRPr>
          </a:p>
          <a:p>
            <a:pPr fontAlgn="auto">
              <a:spcBef>
                <a:spcPts val="0"/>
              </a:spcBef>
              <a:spcAft>
                <a:spcPts val="0"/>
              </a:spcAft>
              <a:defRPr/>
            </a:pPr>
            <a:endParaRPr lang="en-US" sz="2400" dirty="0">
              <a:latin typeface="+mj-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620000" cy="6124575"/>
          </a:xfrm>
          <a:prstGeom prst="rect">
            <a:avLst/>
          </a:prstGeom>
          <a:noFill/>
        </p:spPr>
        <p:txBody>
          <a:bodyPr>
            <a:spAutoFit/>
          </a:bodyPr>
          <a:lstStyle/>
          <a:p>
            <a:pPr fontAlgn="auto">
              <a:spcBef>
                <a:spcPts val="0"/>
              </a:spcBef>
              <a:spcAft>
                <a:spcPts val="0"/>
              </a:spcAft>
              <a:defRPr/>
            </a:pPr>
            <a:r>
              <a:rPr lang="en-US" sz="2800" b="1" u="sng" dirty="0" smtClean="0">
                <a:latin typeface="+mj-lt"/>
                <a:cs typeface="+mn-cs"/>
              </a:rPr>
              <a:t>sQEEG—EEG General Screening</a:t>
            </a:r>
            <a:endParaRPr lang="en-US" sz="2800" b="1" u="sng"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a:latin typeface="+mj-lt"/>
                <a:cs typeface="+mn-cs"/>
              </a:rPr>
              <a:t>	Records several minutes at 4 scalp sites in </a:t>
            </a:r>
            <a:r>
              <a:rPr lang="en-US" sz="2800" dirty="0" smtClean="0">
                <a:latin typeface="+mj-lt"/>
                <a:cs typeface="+mn-cs"/>
              </a:rPr>
              <a:t>5 			runs for total of 19 of 10/20 sites </a:t>
            </a:r>
            <a:endParaRPr lang="en-US" sz="28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a:latin typeface="+mj-lt"/>
                <a:cs typeface="+mn-cs"/>
              </a:rPr>
              <a:t>	 Records overall synchrony measures </a:t>
            </a:r>
            <a:r>
              <a:rPr lang="en-US" sz="2800" dirty="0" smtClean="0">
                <a:latin typeface="+mj-lt"/>
                <a:cs typeface="+mn-cs"/>
              </a:rPr>
              <a:t>				between </a:t>
            </a:r>
            <a:r>
              <a:rPr lang="en-US" sz="2800" dirty="0">
                <a:latin typeface="+mj-lt"/>
                <a:cs typeface="+mn-cs"/>
              </a:rPr>
              <a:t>each set of 4 sites</a:t>
            </a: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a:latin typeface="+mj-lt"/>
                <a:cs typeface="+mn-cs"/>
              </a:rPr>
              <a:t>	</a:t>
            </a:r>
            <a:r>
              <a:rPr lang="en-US" sz="2800" dirty="0" smtClean="0">
                <a:latin typeface="+mj-lt"/>
                <a:cs typeface="+mn-cs"/>
              </a:rPr>
              <a:t>BrainMaster Certified </a:t>
            </a:r>
            <a:r>
              <a:rPr lang="en-US" sz="2800" dirty="0">
                <a:latin typeface="+mj-lt"/>
                <a:cs typeface="+mn-cs"/>
              </a:rPr>
              <a:t>Calibration tested EEG </a:t>
            </a:r>
            <a:r>
              <a:rPr lang="en-US" sz="2800" dirty="0" smtClean="0">
                <a:latin typeface="+mj-lt"/>
                <a:cs typeface="+mn-cs"/>
              </a:rPr>
              <a:t>		amplifier </a:t>
            </a:r>
            <a:r>
              <a:rPr lang="en-US" sz="2800" dirty="0">
                <a:latin typeface="+mj-lt"/>
                <a:cs typeface="+mn-cs"/>
              </a:rPr>
              <a:t>for </a:t>
            </a:r>
            <a:r>
              <a:rPr lang="en-US" sz="2800" dirty="0" smtClean="0">
                <a:latin typeface="+mj-lt"/>
                <a:cs typeface="+mn-cs"/>
              </a:rPr>
              <a:t>NFB/QEEG</a:t>
            </a:r>
            <a:endParaRPr lang="en-US" sz="28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endParaRPr lang="en-US" sz="2800" dirty="0">
              <a:latin typeface="+mj-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914400"/>
            <a:ext cx="7772400" cy="4401205"/>
          </a:xfrm>
          <a:prstGeom prst="rect">
            <a:avLst/>
          </a:prstGeom>
          <a:noFill/>
        </p:spPr>
        <p:txBody>
          <a:bodyPr>
            <a:spAutoFit/>
          </a:bodyPr>
          <a:lstStyle/>
          <a:p>
            <a:pPr fontAlgn="auto">
              <a:spcBef>
                <a:spcPts val="0"/>
              </a:spcBef>
              <a:spcAft>
                <a:spcPts val="0"/>
              </a:spcAft>
              <a:defRPr/>
            </a:pPr>
            <a:r>
              <a:rPr lang="en-US" sz="2800" b="1" u="sng" dirty="0">
                <a:latin typeface="+mj-lt"/>
                <a:cs typeface="+mn-cs"/>
              </a:rPr>
              <a:t>NFB=Operant Conditioning to Norm</a:t>
            </a: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a:latin typeface="+mj-lt"/>
                <a:cs typeface="+mn-cs"/>
              </a:rPr>
              <a:t>Training to Norm =Normalizing physiological process</a:t>
            </a:r>
          </a:p>
          <a:p>
            <a:pPr fontAlgn="auto">
              <a:spcBef>
                <a:spcPts val="0"/>
              </a:spcBef>
              <a:spcAft>
                <a:spcPts val="0"/>
              </a:spcAft>
              <a:defRPr/>
            </a:pPr>
            <a:r>
              <a:rPr lang="en-US" sz="2800" dirty="0">
                <a:latin typeface="+mj-lt"/>
                <a:cs typeface="+mn-cs"/>
              </a:rPr>
              <a:t>	via self-regulating brainwave distribution</a:t>
            </a: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a:latin typeface="+mj-lt"/>
                <a:cs typeface="+mn-cs"/>
              </a:rPr>
              <a:t>Based on Principles of Learning via </a:t>
            </a:r>
            <a:r>
              <a:rPr lang="en-US" sz="2800" dirty="0" smtClean="0">
                <a:latin typeface="+mj-lt"/>
                <a:cs typeface="+mn-cs"/>
              </a:rPr>
              <a:t>Operant 	Conditioning </a:t>
            </a:r>
            <a:endParaRPr lang="en-US" sz="28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smtClean="0">
                <a:latin typeface="+mj-lt"/>
                <a:cs typeface="+mn-cs"/>
              </a:rPr>
              <a:t>Z-Score </a:t>
            </a:r>
            <a:r>
              <a:rPr lang="en-US" sz="2800" dirty="0">
                <a:latin typeface="+mj-lt"/>
                <a:cs typeface="+mn-cs"/>
              </a:rPr>
              <a:t>NFB designed to use Live, Instantaneous 	record as basis of Reinforcement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620000" cy="6771084"/>
          </a:xfrm>
          <a:prstGeom prst="rect">
            <a:avLst/>
          </a:prstGeom>
          <a:noFill/>
        </p:spPr>
        <p:txBody>
          <a:bodyPr wrap="square" rtlCol="0">
            <a:spAutoFit/>
          </a:bodyPr>
          <a:lstStyle/>
          <a:p>
            <a:r>
              <a:rPr lang="en-US" sz="2800" b="1" u="sng" dirty="0" smtClean="0">
                <a:latin typeface="+mj-lt"/>
              </a:rPr>
              <a:t>Experimental Groups</a:t>
            </a:r>
          </a:p>
          <a:p>
            <a:endParaRPr lang="en-US" sz="2800" b="1" u="sng" dirty="0" smtClean="0">
              <a:latin typeface="+mj-lt"/>
            </a:endParaRPr>
          </a:p>
          <a:p>
            <a:r>
              <a:rPr lang="en-US" sz="2400" b="1" u="sng" dirty="0" smtClean="0">
                <a:latin typeface="+mj-lt"/>
              </a:rPr>
              <a:t>Group 1—</a:t>
            </a:r>
            <a:r>
              <a:rPr lang="en-US" sz="2400" b="1" i="1" u="sng" dirty="0" smtClean="0">
                <a:latin typeface="+mj-lt"/>
              </a:rPr>
              <a:t>Z</a:t>
            </a:r>
            <a:r>
              <a:rPr lang="en-US" sz="2400" b="1" u="sng" dirty="0" smtClean="0">
                <a:latin typeface="+mj-lt"/>
              </a:rPr>
              <a:t>-Score Individualized Protocol (IND) = </a:t>
            </a:r>
          </a:p>
          <a:p>
            <a:r>
              <a:rPr lang="en-US" dirty="0" smtClean="0"/>
              <a:t>	Normalized 4 highest abnormal site(s) (HAS4) via reward of 	correct enhancement or inhibition of variables &gt; ±1.96 </a:t>
            </a:r>
            <a:r>
              <a:rPr lang="en-US" i="1" dirty="0" smtClean="0"/>
              <a:t>Z</a:t>
            </a:r>
            <a:r>
              <a:rPr lang="en-US" dirty="0" smtClean="0"/>
              <a:t> , at  	increasingly larger percentage of normal </a:t>
            </a:r>
            <a:r>
              <a:rPr lang="en-US" i="1" dirty="0" smtClean="0"/>
              <a:t>Z</a:t>
            </a:r>
            <a:r>
              <a:rPr lang="en-US" dirty="0" smtClean="0"/>
              <a:t> scores. Modified 	PZOKUL.</a:t>
            </a:r>
          </a:p>
          <a:p>
            <a:endParaRPr lang="en-US" dirty="0" smtClean="0">
              <a:latin typeface="+mj-lt"/>
            </a:endParaRPr>
          </a:p>
          <a:p>
            <a:r>
              <a:rPr lang="en-US" sz="2400" b="1" u="sng" dirty="0" smtClean="0">
                <a:latin typeface="+mj-lt"/>
              </a:rPr>
              <a:t>Group 2—</a:t>
            </a:r>
            <a:r>
              <a:rPr lang="en-US" sz="2400" b="1" i="1" u="sng" dirty="0" smtClean="0">
                <a:latin typeface="+mj-lt"/>
              </a:rPr>
              <a:t>Z</a:t>
            </a:r>
            <a:r>
              <a:rPr lang="en-US" sz="2400" b="1" u="sng" dirty="0" smtClean="0">
                <a:latin typeface="+mj-lt"/>
              </a:rPr>
              <a:t>-Score SMR Protocol (SMR) = </a:t>
            </a:r>
          </a:p>
          <a:p>
            <a:r>
              <a:rPr lang="en-US" dirty="0" smtClean="0">
                <a:latin typeface="Arial" pitchFamily="34" charset="0"/>
                <a:cs typeface="Arial" pitchFamily="34" charset="0"/>
              </a:rPr>
              <a:t>	Training at Cz and C4, LE, reward production of SMR (12-15Hz)  	&amp; inhibition of excessive theta &amp; high beta, &amp; all other 	amplitudes &amp; connectivity measures within normal. Modified 	PZOKUL .</a:t>
            </a:r>
          </a:p>
          <a:p>
            <a:endParaRPr lang="en-US" dirty="0" smtClean="0">
              <a:latin typeface="Arial" pitchFamily="34" charset="0"/>
              <a:cs typeface="Arial" pitchFamily="34" charset="0"/>
            </a:endParaRPr>
          </a:p>
          <a:p>
            <a:r>
              <a:rPr lang="en-US" sz="2400" b="1" u="sng" dirty="0" smtClean="0">
                <a:latin typeface="+mj-lt"/>
                <a:cs typeface="Arial" pitchFamily="34" charset="0"/>
              </a:rPr>
              <a:t>General Training Procedure =</a:t>
            </a:r>
          </a:p>
          <a:p>
            <a:r>
              <a:rPr lang="en-US" sz="2400" dirty="0" smtClean="0">
                <a:latin typeface="+mj-lt"/>
                <a:cs typeface="Arial" pitchFamily="34" charset="0"/>
              </a:rPr>
              <a:t>	I</a:t>
            </a:r>
            <a:r>
              <a:rPr lang="en-US" dirty="0" smtClean="0"/>
              <a:t>nitial % of all variables in the normal range =50%  raised as % 	Time &gt;80 </a:t>
            </a:r>
            <a:r>
              <a:rPr lang="en-US" i="1" dirty="0" smtClean="0"/>
              <a:t>Z</a:t>
            </a:r>
            <a:r>
              <a:rPr lang="en-US" dirty="0" smtClean="0"/>
              <a:t> scores normal. When % variables &gt;80, </a:t>
            </a:r>
            <a:r>
              <a:rPr lang="en-US" i="1" dirty="0" smtClean="0"/>
              <a:t>Z</a:t>
            </a:r>
            <a:r>
              <a:rPr lang="en-US" dirty="0" smtClean="0"/>
              <a:t> score limit 	was reduced as far as possible.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sz="2400" dirty="0" smtClean="0">
              <a:latin typeface="+mj-lt"/>
            </a:endParaRPr>
          </a:p>
          <a:p>
            <a:r>
              <a:rPr lang="en-US" sz="2400" b="1" u="sng" dirty="0" smtClean="0">
                <a:latin typeface="+mj-lt"/>
              </a:rPr>
              <a:t> </a:t>
            </a:r>
            <a:endParaRPr lang="en-US" sz="2400" b="1" u="sng"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586" name="Object 2"/>
          <p:cNvGraphicFramePr>
            <a:graphicFrameLocks noChangeAspect="1"/>
          </p:cNvGraphicFramePr>
          <p:nvPr/>
        </p:nvGraphicFramePr>
        <p:xfrm>
          <a:off x="990600" y="-228600"/>
          <a:ext cx="7315200" cy="7620000"/>
        </p:xfrm>
        <a:graphic>
          <a:graphicData uri="http://schemas.openxmlformats.org/presentationml/2006/ole">
            <p:oleObj spid="_x0000_s67586" name="Document" r:id="rId3" imgW="5819728" imgH="6782291" progId="Word.Documen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229600" cy="8402300"/>
          </a:xfrm>
          <a:prstGeom prst="rect">
            <a:avLst/>
          </a:prstGeom>
          <a:noFill/>
        </p:spPr>
        <p:txBody>
          <a:bodyPr wrap="square" rtlCol="0">
            <a:spAutoFit/>
          </a:bodyPr>
          <a:lstStyle/>
          <a:p>
            <a:r>
              <a:rPr lang="en-US" b="1" dirty="0" smtClean="0"/>
              <a:t>Success of Training</a:t>
            </a:r>
          </a:p>
          <a:p>
            <a:r>
              <a:rPr lang="en-US" b="1" dirty="0" smtClean="0"/>
              <a:t>         </a:t>
            </a:r>
            <a:r>
              <a:rPr lang="en-US" dirty="0" smtClean="0"/>
              <a:t>All subjects reached training goal of 80% correct within normal range 	for 80% of the training time.  </a:t>
            </a:r>
          </a:p>
          <a:p>
            <a:r>
              <a:rPr lang="en-US" dirty="0" smtClean="0"/>
              <a:t>         Four of 5 in SMR improved SMR </a:t>
            </a:r>
            <a:r>
              <a:rPr lang="en-US" i="1" dirty="0" smtClean="0"/>
              <a:t>Z-</a:t>
            </a:r>
            <a:r>
              <a:rPr lang="en-US" dirty="0" smtClean="0"/>
              <a:t>scores (toward 0) at training sites </a:t>
            </a:r>
          </a:p>
          <a:p>
            <a:endParaRPr lang="en-US" dirty="0" smtClean="0"/>
          </a:p>
          <a:p>
            <a:r>
              <a:rPr lang="en-US" b="1" dirty="0" smtClean="0"/>
              <a:t>ANOVA</a:t>
            </a:r>
          </a:p>
          <a:p>
            <a:r>
              <a:rPr lang="en-US" b="1" dirty="0" smtClean="0"/>
              <a:t>         </a:t>
            </a:r>
            <a:r>
              <a:rPr lang="en-US" dirty="0" smtClean="0"/>
              <a:t>Age, sex, PDSQ, Group not significant covariates.</a:t>
            </a:r>
          </a:p>
          <a:p>
            <a:r>
              <a:rPr lang="en-US" dirty="0" smtClean="0"/>
              <a:t>         Groups combined for all measures.                   	</a:t>
            </a:r>
          </a:p>
          <a:p>
            <a:endParaRPr lang="en-US" dirty="0" smtClean="0"/>
          </a:p>
          <a:p>
            <a:r>
              <a:rPr lang="en-US" b="1" dirty="0" smtClean="0"/>
              <a:t>Pre-Post Significant Changes</a:t>
            </a:r>
          </a:p>
          <a:p>
            <a:r>
              <a:rPr lang="en-US" b="1" dirty="0" smtClean="0"/>
              <a:t>        </a:t>
            </a:r>
            <a:r>
              <a:rPr lang="en-US" dirty="0" smtClean="0"/>
              <a:t> Significant  improvement on all primary sleep measures. See Table 2 &amp;     	3, Figs 2 &amp; 3</a:t>
            </a:r>
          </a:p>
          <a:p>
            <a:r>
              <a:rPr lang="en-US" dirty="0" smtClean="0"/>
              <a:t>         Sleep Efficiency above diagnostic cutoff Post treatment</a:t>
            </a:r>
          </a:p>
          <a:p>
            <a:r>
              <a:rPr lang="en-US" b="1" dirty="0" smtClean="0"/>
              <a:t>         </a:t>
            </a:r>
            <a:r>
              <a:rPr lang="en-US" dirty="0" smtClean="0"/>
              <a:t>WASO significantly improved in half.</a:t>
            </a:r>
          </a:p>
          <a:p>
            <a:r>
              <a:rPr lang="en-US" dirty="0" smtClean="0"/>
              <a:t>          QOLI significantly improved</a:t>
            </a:r>
          </a:p>
          <a:p>
            <a:r>
              <a:rPr lang="en-US" dirty="0" smtClean="0"/>
              <a:t>          MMPI clinical improvement</a:t>
            </a:r>
          </a:p>
          <a:p>
            <a:r>
              <a:rPr lang="en-US" dirty="0" smtClean="0"/>
              <a:t>         sQEEG significant lowering of Delta (sleepiness) &amp; Beta (arousal) Table 4</a:t>
            </a:r>
          </a:p>
          <a:p>
            <a:endParaRPr lang="en-US" dirty="0" smtClean="0"/>
          </a:p>
          <a:p>
            <a:r>
              <a:rPr lang="en-US" b="1" dirty="0" smtClean="0"/>
              <a:t>Six month Follow-up </a:t>
            </a:r>
          </a:p>
          <a:p>
            <a:r>
              <a:rPr lang="en-US" dirty="0" smtClean="0"/>
              <a:t>         Six of 8 responded</a:t>
            </a:r>
          </a:p>
          <a:p>
            <a:r>
              <a:rPr lang="en-US" dirty="0" smtClean="0"/>
              <a:t>         Five of 6 remained free of insomnia, one returned to baseline, 3 	improved from baseline</a:t>
            </a:r>
          </a:p>
          <a:p>
            <a:endParaRPr lang="en-US" dirty="0" smtClean="0"/>
          </a:p>
          <a:p>
            <a:endParaRPr lang="en-US" dirty="0" smtClean="0"/>
          </a:p>
          <a:p>
            <a:r>
              <a:rPr lang="en-US" dirty="0" smtClean="0"/>
              <a:t>          </a:t>
            </a:r>
          </a:p>
          <a:p>
            <a:r>
              <a:rPr lang="en-US" dirty="0" smtClean="0"/>
              <a:t>          </a:t>
            </a:r>
          </a:p>
          <a:p>
            <a:endParaRPr lang="en-US" b="1" dirty="0" smtClean="0"/>
          </a:p>
          <a:p>
            <a:endParaRPr lang="en-US" b="1" dirty="0" smtClean="0"/>
          </a:p>
          <a:p>
            <a:endParaRPr lang="en-US" b="1" dirty="0" smtClean="0"/>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noChangeAspect="1"/>
          </p:cNvGraphicFramePr>
          <p:nvPr/>
        </p:nvGraphicFramePr>
        <p:xfrm>
          <a:off x="1447800" y="-457200"/>
          <a:ext cx="6350000" cy="7848600"/>
        </p:xfrm>
        <a:graphic>
          <a:graphicData uri="http://schemas.openxmlformats.org/presentationml/2006/ole">
            <p:oleObj spid="_x0000_s68610" name="Document" r:id="rId3" imgW="6349810" imgH="6719198" progId="Word.Document.8">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846" name="Object 70"/>
          <p:cNvGraphicFramePr>
            <a:graphicFrameLocks noChangeAspect="1"/>
          </p:cNvGraphicFramePr>
          <p:nvPr/>
        </p:nvGraphicFramePr>
        <p:xfrm>
          <a:off x="1219200" y="990600"/>
          <a:ext cx="7924800" cy="4724400"/>
        </p:xfrm>
        <a:graphic>
          <a:graphicData uri="http://schemas.openxmlformats.org/presentationml/2006/ole">
            <p:oleObj spid="_x0000_s75846" name="Document" r:id="rId3" imgW="6093237" imgH="3682454" progId="Word.Document.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2590800"/>
          </a:xfrm>
        </p:spPr>
        <p:txBody>
          <a:bodyPr/>
          <a:lstStyle/>
          <a:p>
            <a:pPr fontAlgn="auto">
              <a:spcAft>
                <a:spcPts val="0"/>
              </a:spcAft>
              <a:defRPr/>
            </a:pPr>
            <a:r>
              <a:rPr lang="en-US" sz="2200" b="1" i="1" smtClean="0"/>
              <a:t>Barbara U. Hammer, Ph.D., Agatha P. Colbert, MD</a:t>
            </a:r>
            <a:r>
              <a:rPr lang="en-US" sz="2200" i="1" smtClean="0"/>
              <a:t>, </a:t>
            </a:r>
            <a:r>
              <a:rPr lang="en-US" sz="2200" b="1" i="1" smtClean="0"/>
              <a:t>Kimberly A. Brown, MSOM</a:t>
            </a:r>
            <a:r>
              <a:rPr lang="en-US" sz="2200" i="1" smtClean="0"/>
              <a:t>, </a:t>
            </a:r>
            <a:r>
              <a:rPr lang="en-US" sz="2200" b="1" i="1" smtClean="0"/>
              <a:t>Helfgott Research Institute</a:t>
            </a:r>
            <a:r>
              <a:rPr lang="en-US" sz="2200" i="1" smtClean="0"/>
              <a:t>, National College of Natural Medicine, Portland, OR, </a:t>
            </a:r>
            <a:r>
              <a:rPr lang="en-US" sz="2200" b="1" i="1" smtClean="0"/>
              <a:t>Elena C. Ilioi, Psychology Honours</a:t>
            </a:r>
            <a:r>
              <a:rPr lang="en-US" sz="2200" i="1" smtClean="0"/>
              <a:t>, McGill University, Montreal, Quebec, Canada</a:t>
            </a:r>
            <a:endParaRPr lang="en-US" sz="1200" dirty="0"/>
          </a:p>
        </p:txBody>
      </p:sp>
      <p:sp>
        <p:nvSpPr>
          <p:cNvPr id="5" name="TextBox 4"/>
          <p:cNvSpPr txBox="1"/>
          <p:nvPr/>
        </p:nvSpPr>
        <p:spPr>
          <a:xfrm>
            <a:off x="785812" y="3352800"/>
            <a:ext cx="7772400" cy="3293209"/>
          </a:xfrm>
          <a:prstGeom prst="rect">
            <a:avLst/>
          </a:prstGeom>
          <a:noFill/>
        </p:spPr>
        <p:txBody>
          <a:bodyPr>
            <a:spAutoFit/>
          </a:bodyPr>
          <a:lstStyle/>
          <a:p>
            <a:pPr marL="0" marR="0">
              <a:spcBef>
                <a:spcPts val="0"/>
              </a:spcBef>
              <a:spcAft>
                <a:spcPts val="0"/>
              </a:spcAft>
            </a:pPr>
            <a:r>
              <a:rPr lang="en-US" dirty="0" smtClean="0">
                <a:effectLst/>
                <a:latin typeface="Arial"/>
                <a:ea typeface="Calibri"/>
                <a:cs typeface="Times New Roman"/>
              </a:rPr>
              <a:t>The authors are grateful to the Helfgott Research Institute of the National College of Natural Medicine in Portland, Oregon for its generous support of this research.  We are especially appreciative of the help from Mark L. Smith and Nancy Wigton on the design of the protocols, William Gregory and Heather Jaskirat Wild for her assistance </a:t>
            </a:r>
            <a:r>
              <a:rPr lang="en-US" dirty="0" smtClean="0">
                <a:latin typeface="Arial"/>
                <a:ea typeface="Calibri"/>
                <a:cs typeface="Times New Roman"/>
              </a:rPr>
              <a:t>with the</a:t>
            </a:r>
            <a:r>
              <a:rPr lang="en-US" dirty="0" smtClean="0">
                <a:effectLst/>
                <a:latin typeface="Arial"/>
                <a:ea typeface="Calibri"/>
                <a:cs typeface="Times New Roman"/>
              </a:rPr>
              <a:t> data analysis, and the generous support of our research assistants, Sean E. Griffith and Tineke Malus.  We thank all those who participated in this study, including those who took the time to complete the telephone screening and the extended screening sessions but who were not offered the opportunity to continue and to receive treatment.  </a:t>
            </a:r>
            <a:endParaRPr lang="en-US" dirty="0" smtClean="0">
              <a:effectLst/>
              <a:latin typeface="Calibri"/>
              <a:ea typeface="Calibri"/>
              <a:cs typeface="Times New Roman"/>
            </a:endParaRPr>
          </a:p>
          <a:p>
            <a:pPr marL="0" marR="0">
              <a:spcBef>
                <a:spcPts val="0"/>
              </a:spcBef>
              <a:spcAft>
                <a:spcPts val="0"/>
              </a:spcAft>
            </a:pPr>
            <a:r>
              <a:rPr lang="en-US" sz="2800" dirty="0" smtClean="0">
                <a:effectLst/>
                <a:latin typeface="Arial"/>
                <a:ea typeface="Calibri"/>
                <a:cs typeface="Times New Roman"/>
              </a:rPr>
              <a:t> </a:t>
            </a:r>
            <a:endParaRPr lang="en-US" sz="2800" dirty="0">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2" name="Object 2"/>
          <p:cNvGraphicFramePr>
            <a:graphicFrameLocks noChangeAspect="1"/>
          </p:cNvGraphicFramePr>
          <p:nvPr/>
        </p:nvGraphicFramePr>
        <p:xfrm>
          <a:off x="1587500" y="1270000"/>
          <a:ext cx="5969000" cy="4318000"/>
        </p:xfrm>
        <a:graphic>
          <a:graphicData uri="http://schemas.openxmlformats.org/presentationml/2006/ole">
            <p:oleObj spid="_x0000_s87042" name="Document" r:id="rId3" imgW="5968555" imgH="4318068" progId="Word.Document.12">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p:cNvGraphicFramePr>
            <a:graphicFrameLocks noChangeAspect="1"/>
          </p:cNvGraphicFramePr>
          <p:nvPr/>
        </p:nvGraphicFramePr>
        <p:xfrm>
          <a:off x="1479550" y="700088"/>
          <a:ext cx="6184900" cy="5459412"/>
        </p:xfrm>
        <a:graphic>
          <a:graphicData uri="http://schemas.openxmlformats.org/presentationml/2006/ole">
            <p:oleObj spid="_x0000_s64514" name="Document" r:id="rId3" imgW="6184767" imgH="5458785" progId="Word.Document.8">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ChangeAspect="1"/>
          </p:cNvGraphicFramePr>
          <p:nvPr/>
        </p:nvGraphicFramePr>
        <p:xfrm>
          <a:off x="1597025" y="720725"/>
          <a:ext cx="5949950" cy="5416550"/>
        </p:xfrm>
        <a:graphic>
          <a:graphicData uri="http://schemas.openxmlformats.org/presentationml/2006/ole">
            <p:oleObj spid="_x0000_s65538" name="Document" r:id="rId3" imgW="5949456" imgH="5416243" progId="Word.Document.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nvGraphicFramePr>
        <p:xfrm>
          <a:off x="1597025" y="885825"/>
          <a:ext cx="5949950" cy="5086350"/>
        </p:xfrm>
        <a:graphic>
          <a:graphicData uri="http://schemas.openxmlformats.org/presentationml/2006/ole">
            <p:oleObj spid="_x0000_s66562" name="Document" r:id="rId3" imgW="5949456" imgH="5086718" progId="Word.Document.8">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763000" cy="3970318"/>
          </a:xfrm>
          <a:prstGeom prst="rect">
            <a:avLst/>
          </a:prstGeom>
          <a:noFill/>
        </p:spPr>
        <p:txBody>
          <a:bodyPr wrap="square">
            <a:spAutoFit/>
          </a:bodyPr>
          <a:lstStyle/>
          <a:p>
            <a:pPr fontAlgn="auto">
              <a:spcBef>
                <a:spcPts val="0"/>
              </a:spcBef>
              <a:spcAft>
                <a:spcPts val="0"/>
              </a:spcAft>
              <a:defRPr/>
            </a:pPr>
            <a:r>
              <a:rPr lang="en-US" sz="2800" b="1" dirty="0" smtClean="0">
                <a:latin typeface="+mj-lt"/>
                <a:cs typeface="+mn-cs"/>
              </a:rPr>
              <a:t>Actiwatch—</a:t>
            </a:r>
            <a:r>
              <a:rPr lang="en-US" sz="2800" dirty="0" smtClean="0">
                <a:latin typeface="+mj-lt"/>
                <a:cs typeface="+mn-cs"/>
              </a:rPr>
              <a:t>72 Hour data pre-post with Multiple  	Technical </a:t>
            </a:r>
            <a:r>
              <a:rPr lang="en-US" sz="2800" dirty="0">
                <a:latin typeface="+mj-lt"/>
                <a:cs typeface="+mn-cs"/>
              </a:rPr>
              <a:t>Difficulties </a:t>
            </a:r>
            <a:r>
              <a:rPr lang="en-US" sz="2800" dirty="0" smtClean="0">
                <a:latin typeface="+mj-lt"/>
                <a:cs typeface="+mn-cs"/>
              </a:rPr>
              <a:t>Prevented Analysis</a:t>
            </a:r>
            <a:endParaRPr lang="en-US" sz="2800" dirty="0">
              <a:latin typeface="+mj-lt"/>
              <a:cs typeface="+mn-cs"/>
            </a:endParaRPr>
          </a:p>
          <a:p>
            <a:pPr fontAlgn="auto">
              <a:spcBef>
                <a:spcPts val="0"/>
              </a:spcBef>
              <a:spcAft>
                <a:spcPts val="0"/>
              </a:spcAft>
              <a:defRPr/>
            </a:pPr>
            <a:endParaRPr lang="en-US" sz="2800" dirty="0" smtClean="0">
              <a:latin typeface="+mj-lt"/>
              <a:cs typeface="+mn-cs"/>
            </a:endParaRPr>
          </a:p>
          <a:p>
            <a:pPr fontAlgn="auto">
              <a:spcBef>
                <a:spcPts val="0"/>
              </a:spcBef>
              <a:spcAft>
                <a:spcPts val="0"/>
              </a:spcAft>
              <a:defRPr/>
            </a:pPr>
            <a:endParaRPr lang="en-US" sz="2800" dirty="0" smtClean="0">
              <a:latin typeface="+mj-lt"/>
              <a:cs typeface="+mn-cs"/>
            </a:endParaRPr>
          </a:p>
          <a:p>
            <a:pPr fontAlgn="auto">
              <a:spcBef>
                <a:spcPts val="0"/>
              </a:spcBef>
              <a:spcAft>
                <a:spcPts val="0"/>
              </a:spcAft>
              <a:buFont typeface="Arial" pitchFamily="34" charset="0"/>
              <a:buChar char="•"/>
              <a:defRPr/>
            </a:pPr>
            <a:r>
              <a:rPr lang="en-US" sz="2800" dirty="0" smtClean="0">
                <a:latin typeface="+mj-lt"/>
                <a:cs typeface="+mn-cs"/>
              </a:rPr>
              <a:t>Click sound inaudible</a:t>
            </a:r>
          </a:p>
          <a:p>
            <a:pPr fontAlgn="auto">
              <a:spcBef>
                <a:spcPts val="0"/>
              </a:spcBef>
              <a:spcAft>
                <a:spcPts val="0"/>
              </a:spcAft>
              <a:buFont typeface="Arial" pitchFamily="34" charset="0"/>
              <a:buChar char="•"/>
              <a:defRPr/>
            </a:pPr>
            <a:r>
              <a:rPr lang="en-US" sz="2800" dirty="0" smtClean="0">
                <a:latin typeface="+mj-lt"/>
                <a:cs typeface="+mn-cs"/>
              </a:rPr>
              <a:t>Possibly defective </a:t>
            </a:r>
            <a:r>
              <a:rPr lang="en-US" sz="2800" dirty="0">
                <a:latin typeface="+mj-lt"/>
                <a:cs typeface="+mn-cs"/>
              </a:rPr>
              <a:t>recording hardware</a:t>
            </a:r>
          </a:p>
          <a:p>
            <a:pPr fontAlgn="auto">
              <a:spcBef>
                <a:spcPts val="0"/>
              </a:spcBef>
              <a:spcAft>
                <a:spcPts val="0"/>
              </a:spcAft>
              <a:buFont typeface="Arial" pitchFamily="34" charset="0"/>
              <a:buChar char="•"/>
              <a:defRPr/>
            </a:pPr>
            <a:r>
              <a:rPr lang="en-US" sz="2800" dirty="0" smtClean="0">
                <a:latin typeface="+mj-lt"/>
                <a:cs typeface="+mn-cs"/>
              </a:rPr>
              <a:t>Possibly defective </a:t>
            </a:r>
            <a:r>
              <a:rPr lang="en-US" sz="2800" dirty="0">
                <a:latin typeface="+mj-lt"/>
                <a:cs typeface="+mn-cs"/>
              </a:rPr>
              <a:t>recording software</a:t>
            </a:r>
          </a:p>
          <a:p>
            <a:pPr fontAlgn="auto">
              <a:spcBef>
                <a:spcPts val="0"/>
              </a:spcBef>
              <a:spcAft>
                <a:spcPts val="0"/>
              </a:spcAft>
              <a:buFont typeface="Arial" pitchFamily="34" charset="0"/>
              <a:buChar char="•"/>
              <a:defRPr/>
            </a:pPr>
            <a:r>
              <a:rPr lang="en-US" sz="2800" dirty="0" smtClean="0">
                <a:latin typeface="+mj-lt"/>
                <a:cs typeface="+mn-cs"/>
              </a:rPr>
              <a:t>Vender suggested corrections via </a:t>
            </a:r>
            <a:r>
              <a:rPr lang="en-US" sz="2800" dirty="0">
                <a:latin typeface="+mj-lt"/>
                <a:cs typeface="+mn-cs"/>
              </a:rPr>
              <a:t>Sleep Log </a:t>
            </a:r>
            <a:r>
              <a:rPr lang="en-US" sz="2800" dirty="0" smtClean="0">
                <a:latin typeface="+mj-lt"/>
                <a:cs typeface="+mn-cs"/>
              </a:rPr>
              <a:t>questionable</a:t>
            </a:r>
            <a:endParaRPr lang="en-US" sz="2800" dirty="0">
              <a:latin typeface="+mj-lt"/>
              <a:cs typeface="+mn-cs"/>
            </a:endParaRPr>
          </a:p>
          <a:p>
            <a:pPr fontAlgn="auto">
              <a:spcBef>
                <a:spcPts val="0"/>
              </a:spcBef>
              <a:spcAft>
                <a:spcPts val="0"/>
              </a:spcAft>
              <a:buFont typeface="Arial" pitchFamily="34" charset="0"/>
              <a:buChar char="•"/>
              <a:defRPr/>
            </a:pPr>
            <a:r>
              <a:rPr lang="en-US" sz="2800" dirty="0">
                <a:latin typeface="+mj-lt"/>
                <a:cs typeface="+mn-cs"/>
              </a:rPr>
              <a:t>User </a:t>
            </a:r>
            <a:r>
              <a:rPr lang="en-US" sz="2800" dirty="0" smtClean="0">
                <a:latin typeface="+mj-lt"/>
                <a:cs typeface="+mn-cs"/>
              </a:rPr>
              <a:t>errors discovered </a:t>
            </a:r>
            <a:r>
              <a:rPr lang="en-US" sz="2800" dirty="0">
                <a:latin typeface="+mj-lt"/>
                <a:cs typeface="+mn-cs"/>
              </a:rPr>
              <a:t>too late </a:t>
            </a:r>
            <a:r>
              <a:rPr lang="en-US" sz="2800" dirty="0" smtClean="0">
                <a:latin typeface="+mj-lt"/>
                <a:cs typeface="+mn-cs"/>
              </a:rPr>
              <a:t>to re-train</a:t>
            </a:r>
            <a:endParaRPr lang="en-US" sz="2800" dirty="0">
              <a:latin typeface="+mj-l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5638800" cy="2246769"/>
          </a:xfrm>
          <a:prstGeom prst="rect">
            <a:avLst/>
          </a:prstGeom>
          <a:noFill/>
        </p:spPr>
        <p:txBody>
          <a:bodyPr>
            <a:spAutoFit/>
          </a:bodyPr>
          <a:lstStyle/>
          <a:p>
            <a:pPr fontAlgn="auto">
              <a:spcBef>
                <a:spcPts val="0"/>
              </a:spcBef>
              <a:spcAft>
                <a:spcPts val="0"/>
              </a:spcAft>
              <a:defRPr/>
            </a:pPr>
            <a:r>
              <a:rPr lang="en-US" sz="2800" u="sng" dirty="0">
                <a:latin typeface="+mj-lt"/>
                <a:cs typeface="+mn-cs"/>
              </a:rPr>
              <a:t>Adverse </a:t>
            </a:r>
            <a:r>
              <a:rPr lang="en-US" sz="2800" u="sng" dirty="0" smtClean="0">
                <a:latin typeface="+mj-lt"/>
                <a:cs typeface="+mn-cs"/>
              </a:rPr>
              <a:t>Events  </a:t>
            </a:r>
          </a:p>
          <a:p>
            <a:pPr fontAlgn="auto">
              <a:spcBef>
                <a:spcPts val="0"/>
              </a:spcBef>
              <a:spcAft>
                <a:spcPts val="0"/>
              </a:spcAft>
              <a:defRPr/>
            </a:pPr>
            <a:endParaRPr lang="en-US" sz="2800" dirty="0">
              <a:latin typeface="+mj-lt"/>
              <a:cs typeface="+mn-cs"/>
            </a:endParaRPr>
          </a:p>
          <a:p>
            <a:pPr lvl="1" fontAlgn="auto">
              <a:spcBef>
                <a:spcPts val="0"/>
              </a:spcBef>
              <a:spcAft>
                <a:spcPts val="0"/>
              </a:spcAft>
              <a:defRPr/>
            </a:pPr>
            <a:r>
              <a:rPr lang="en-US" sz="2800" dirty="0">
                <a:latin typeface="+mj-lt"/>
                <a:cs typeface="+mn-cs"/>
              </a:rPr>
              <a:t>None </a:t>
            </a:r>
            <a:r>
              <a:rPr lang="en-US" sz="2800" dirty="0" smtClean="0">
                <a:latin typeface="+mj-lt"/>
                <a:cs typeface="+mn-cs"/>
              </a:rPr>
              <a:t>reported</a:t>
            </a:r>
          </a:p>
          <a:p>
            <a:pPr lvl="1" fontAlgn="auto">
              <a:spcBef>
                <a:spcPts val="0"/>
              </a:spcBef>
              <a:spcAft>
                <a:spcPts val="0"/>
              </a:spcAft>
              <a:buFont typeface="Arial" pitchFamily="34" charset="0"/>
              <a:buChar char="•"/>
              <a:defRPr/>
            </a:pPr>
            <a:endParaRPr lang="en-US" sz="2800" dirty="0" smtClean="0">
              <a:latin typeface="+mj-lt"/>
              <a:cs typeface="+mn-cs"/>
            </a:endParaRPr>
          </a:p>
          <a:p>
            <a:pPr lvl="1" fontAlgn="auto">
              <a:spcBef>
                <a:spcPts val="0"/>
              </a:spcBef>
              <a:spcAft>
                <a:spcPts val="0"/>
              </a:spcAft>
              <a:defRPr/>
            </a:pPr>
            <a:r>
              <a:rPr lang="en-US" sz="2800" dirty="0" smtClean="0">
                <a:latin typeface="+mj-lt"/>
                <a:cs typeface="+mn-cs"/>
              </a:rPr>
              <a:t>__________________________ </a:t>
            </a:r>
            <a:endParaRPr lang="en-US" sz="2800" dirty="0">
              <a:latin typeface="+mj-lt"/>
              <a:cs typeface="+mn-cs"/>
            </a:endParaRPr>
          </a:p>
        </p:txBody>
      </p:sp>
      <p:sp>
        <p:nvSpPr>
          <p:cNvPr id="3" name="TextBox 2"/>
          <p:cNvSpPr txBox="1"/>
          <p:nvPr/>
        </p:nvSpPr>
        <p:spPr>
          <a:xfrm>
            <a:off x="457200" y="3810000"/>
            <a:ext cx="7620000" cy="1815882"/>
          </a:xfrm>
          <a:prstGeom prst="rect">
            <a:avLst/>
          </a:prstGeom>
          <a:noFill/>
        </p:spPr>
        <p:txBody>
          <a:bodyPr wrap="square" rtlCol="0">
            <a:spAutoFit/>
          </a:bodyPr>
          <a:lstStyle/>
          <a:p>
            <a:pPr lvl="1" fontAlgn="auto">
              <a:spcBef>
                <a:spcPts val="0"/>
              </a:spcBef>
              <a:spcAft>
                <a:spcPts val="0"/>
              </a:spcAft>
              <a:defRPr/>
            </a:pPr>
            <a:r>
              <a:rPr lang="en-US" sz="2800" u="sng" dirty="0" smtClean="0"/>
              <a:t>Two drop-outs</a:t>
            </a:r>
          </a:p>
          <a:p>
            <a:pPr lvl="1" fontAlgn="auto">
              <a:spcBef>
                <a:spcPts val="0"/>
              </a:spcBef>
              <a:spcAft>
                <a:spcPts val="0"/>
              </a:spcAft>
              <a:defRPr/>
            </a:pPr>
            <a:endParaRPr lang="en-US" sz="2800" dirty="0" smtClean="0"/>
          </a:p>
          <a:p>
            <a:pPr lvl="1" fontAlgn="auto">
              <a:spcBef>
                <a:spcPts val="0"/>
              </a:spcBef>
              <a:spcAft>
                <a:spcPts val="0"/>
              </a:spcAft>
              <a:defRPr/>
            </a:pPr>
            <a:r>
              <a:rPr lang="en-US" sz="2800" dirty="0" smtClean="0"/>
              <a:t> 	Unexpected life-style changes </a:t>
            </a:r>
            <a:r>
              <a:rPr lang="en-US" sz="2800" dirty="0" smtClean="0"/>
              <a:t>(trauma induced) interfering </a:t>
            </a:r>
            <a:r>
              <a:rPr lang="en-US" sz="2800" dirty="0" smtClean="0"/>
              <a:t>with treatment schedule</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610600" cy="5262979"/>
          </a:xfrm>
          <a:prstGeom prst="rect">
            <a:avLst/>
          </a:prstGeom>
        </p:spPr>
        <p:txBody>
          <a:bodyPr wrap="square">
            <a:spAutoFit/>
          </a:bodyPr>
          <a:lstStyle/>
          <a:p>
            <a:pPr fontAlgn="auto">
              <a:spcBef>
                <a:spcPts val="0"/>
              </a:spcBef>
              <a:spcAft>
                <a:spcPts val="0"/>
              </a:spcAft>
              <a:defRPr/>
            </a:pPr>
            <a:r>
              <a:rPr lang="en-US" sz="2800" b="1" u="sng" dirty="0">
                <a:latin typeface="+mj-lt"/>
                <a:ea typeface="Calibri" pitchFamily="34" charset="0"/>
                <a:cs typeface="Times New Roman" pitchFamily="18" charset="0"/>
              </a:rPr>
              <a:t>Conclusions</a:t>
            </a:r>
            <a:r>
              <a:rPr lang="en-US" sz="2800" b="1" i="1" u="sng" dirty="0">
                <a:latin typeface="+mj-lt"/>
                <a:ea typeface="Calibri" pitchFamily="34" charset="0"/>
                <a:cs typeface="Times New Roman" pitchFamily="18" charset="0"/>
              </a:rPr>
              <a:t>:</a:t>
            </a:r>
            <a:r>
              <a:rPr lang="en-US" sz="2800" b="1" i="1" dirty="0">
                <a:latin typeface="+mj-lt"/>
                <a:ea typeface="Calibri" pitchFamily="34" charset="0"/>
                <a:cs typeface="Times New Roman" pitchFamily="18" charset="0"/>
              </a:rPr>
              <a:t> </a:t>
            </a:r>
          </a:p>
          <a:p>
            <a:pPr fontAlgn="auto">
              <a:spcBef>
                <a:spcPts val="0"/>
              </a:spcBef>
              <a:spcAft>
                <a:spcPts val="0"/>
              </a:spcAft>
              <a:defRPr/>
            </a:pPr>
            <a:endParaRPr lang="en-US" sz="2800" b="1" i="1" dirty="0">
              <a:latin typeface="+mj-lt"/>
              <a:ea typeface="Calibri" pitchFamily="34" charset="0"/>
              <a:cs typeface="Times New Roman" pitchFamily="18" charset="0"/>
            </a:endParaRPr>
          </a:p>
          <a:p>
            <a:pPr marL="457200" indent="-457200" fontAlgn="auto">
              <a:spcBef>
                <a:spcPts val="0"/>
              </a:spcBef>
              <a:spcAft>
                <a:spcPts val="0"/>
              </a:spcAft>
              <a:buFontTx/>
              <a:buAutoNum type="arabicPeriod"/>
              <a:defRPr/>
            </a:pPr>
            <a:r>
              <a:rPr lang="en-US" sz="2800" dirty="0">
                <a:latin typeface="+mj-lt"/>
                <a:ea typeface="Calibri" pitchFamily="34" charset="0"/>
                <a:cs typeface="Times New Roman" pitchFamily="18" charset="0"/>
              </a:rPr>
              <a:t>Baseline EEGs showed both excessive sleepiness and hyperarousal, which significantly improved post-treatment. </a:t>
            </a:r>
            <a:endParaRPr lang="en-US" sz="2800" dirty="0" smtClean="0">
              <a:latin typeface="+mj-lt"/>
              <a:ea typeface="Calibri" pitchFamily="34" charset="0"/>
              <a:cs typeface="Times New Roman" pitchFamily="18" charset="0"/>
            </a:endParaRPr>
          </a:p>
          <a:p>
            <a:pPr marL="457200" indent="-457200" fontAlgn="auto">
              <a:spcBef>
                <a:spcPts val="0"/>
              </a:spcBef>
              <a:spcAft>
                <a:spcPts val="0"/>
              </a:spcAft>
              <a:buFontTx/>
              <a:buAutoNum type="arabicPeriod"/>
              <a:defRPr/>
            </a:pPr>
            <a:endParaRPr lang="en-US" sz="2800" dirty="0">
              <a:latin typeface="+mj-lt"/>
              <a:ea typeface="Calibri" pitchFamily="34" charset="0"/>
              <a:cs typeface="Times New Roman" pitchFamily="18" charset="0"/>
            </a:endParaRPr>
          </a:p>
          <a:p>
            <a:pPr marL="457200" indent="-457200" fontAlgn="auto">
              <a:spcBef>
                <a:spcPts val="0"/>
              </a:spcBef>
              <a:spcAft>
                <a:spcPts val="0"/>
              </a:spcAft>
              <a:buFontTx/>
              <a:buAutoNum type="arabicPeriod"/>
              <a:defRPr/>
            </a:pPr>
            <a:r>
              <a:rPr lang="en-US" sz="2800" dirty="0">
                <a:latin typeface="+mj-lt"/>
                <a:ea typeface="Calibri" pitchFamily="34" charset="0"/>
                <a:cs typeface="Times New Roman" pitchFamily="18" charset="0"/>
              </a:rPr>
              <a:t>Both NFB protocols provided significant improvement in self reported </a:t>
            </a:r>
            <a:r>
              <a:rPr lang="en-US" sz="2800" dirty="0" smtClean="0">
                <a:latin typeface="+mj-lt"/>
                <a:ea typeface="Calibri" pitchFamily="34" charset="0"/>
                <a:cs typeface="Times New Roman" pitchFamily="18" charset="0"/>
              </a:rPr>
              <a:t>sleep, </a:t>
            </a:r>
            <a:r>
              <a:rPr lang="en-US" sz="2800" dirty="0">
                <a:latin typeface="+mj-lt"/>
                <a:ea typeface="Calibri" pitchFamily="34" charset="0"/>
                <a:cs typeface="Times New Roman" pitchFamily="18" charset="0"/>
              </a:rPr>
              <a:t>daytime </a:t>
            </a:r>
            <a:r>
              <a:rPr lang="en-US" sz="2800" dirty="0" smtClean="0">
                <a:latin typeface="+mj-lt"/>
                <a:ea typeface="Calibri" pitchFamily="34" charset="0"/>
                <a:cs typeface="Times New Roman" pitchFamily="18" charset="0"/>
              </a:rPr>
              <a:t>functioning, mental health, and sQEEG. </a:t>
            </a:r>
          </a:p>
          <a:p>
            <a:pPr marL="457200" indent="-457200" fontAlgn="auto">
              <a:spcBef>
                <a:spcPts val="0"/>
              </a:spcBef>
              <a:spcAft>
                <a:spcPts val="0"/>
              </a:spcAft>
              <a:buFontTx/>
              <a:buAutoNum type="arabicPeriod"/>
              <a:defRPr/>
            </a:pPr>
            <a:endParaRPr lang="en-US" sz="2800" dirty="0">
              <a:latin typeface="+mj-lt"/>
              <a:ea typeface="Calibri" pitchFamily="34" charset="0"/>
              <a:cs typeface="Times New Roman" pitchFamily="18" charset="0"/>
            </a:endParaRPr>
          </a:p>
          <a:p>
            <a:pPr marL="457200" indent="-457200" fontAlgn="auto">
              <a:spcBef>
                <a:spcPts val="0"/>
              </a:spcBef>
              <a:spcAft>
                <a:spcPts val="0"/>
              </a:spcAft>
              <a:buFontTx/>
              <a:buAutoNum type="arabicPeriod"/>
              <a:defRPr/>
            </a:pPr>
            <a:r>
              <a:rPr lang="en-US" sz="2800" dirty="0">
                <a:latin typeface="+mj-lt"/>
                <a:ea typeface="Calibri" pitchFamily="34" charset="0"/>
                <a:cs typeface="Times New Roman" pitchFamily="18" charset="0"/>
              </a:rPr>
              <a:t>SMR treatment </a:t>
            </a:r>
            <a:r>
              <a:rPr lang="en-US" sz="2800" dirty="0" smtClean="0">
                <a:latin typeface="+mj-lt"/>
                <a:ea typeface="Calibri" pitchFamily="34" charset="0"/>
                <a:cs typeface="Times New Roman" pitchFamily="18" charset="0"/>
              </a:rPr>
              <a:t>at </a:t>
            </a:r>
            <a:r>
              <a:rPr lang="en-US" sz="2800" dirty="0">
                <a:latin typeface="+mj-lt"/>
                <a:ea typeface="Calibri" pitchFamily="34" charset="0"/>
                <a:cs typeface="Times New Roman" pitchFamily="18" charset="0"/>
              </a:rPr>
              <a:t>least as effective as IND, </a:t>
            </a:r>
            <a:r>
              <a:rPr lang="en-US" sz="2800" dirty="0" smtClean="0">
                <a:latin typeface="+mj-lt"/>
                <a:ea typeface="Calibri" pitchFamily="34" charset="0"/>
                <a:cs typeface="Times New Roman" pitchFamily="18" charset="0"/>
              </a:rPr>
              <a:t>and </a:t>
            </a:r>
            <a:r>
              <a:rPr lang="en-US" sz="2800" dirty="0">
                <a:latin typeface="+mj-lt"/>
                <a:ea typeface="Calibri" pitchFamily="34" charset="0"/>
                <a:cs typeface="Times New Roman" pitchFamily="18" charset="0"/>
              </a:rPr>
              <a:t>significantly less burdensome to administer</a:t>
            </a:r>
            <a:r>
              <a:rPr lang="en-US" sz="2800" dirty="0" smtClean="0">
                <a:latin typeface="+mj-lt"/>
                <a:ea typeface="Calibri" pitchFamily="34" charset="0"/>
                <a:cs typeface="Times New Roman" pitchFamily="18" charset="0"/>
              </a:rPr>
              <a:t>.</a:t>
            </a:r>
            <a:endParaRPr lang="en-US" sz="2800" dirty="0">
              <a:latin typeface="+mj-lt"/>
              <a:ea typeface="Calibri" pitchFamily="34"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915400" cy="8525411"/>
          </a:xfrm>
          <a:prstGeom prst="rect">
            <a:avLst/>
          </a:prstGeom>
          <a:noFill/>
        </p:spPr>
        <p:txBody>
          <a:bodyPr wrap="square">
            <a:spAutoFit/>
          </a:bodyPr>
          <a:lstStyle/>
          <a:p>
            <a:pPr fontAlgn="auto">
              <a:spcBef>
                <a:spcPts val="0"/>
              </a:spcBef>
              <a:spcAft>
                <a:spcPts val="0"/>
              </a:spcAft>
              <a:defRPr/>
            </a:pPr>
            <a:r>
              <a:rPr lang="en-US" sz="3200" b="1" u="sng" dirty="0">
                <a:latin typeface="+mj-lt"/>
                <a:cs typeface="+mn-cs"/>
              </a:rPr>
              <a:t>Discussion</a:t>
            </a:r>
          </a:p>
          <a:p>
            <a:pPr fontAlgn="auto">
              <a:spcBef>
                <a:spcPts val="0"/>
              </a:spcBef>
              <a:spcAft>
                <a:spcPts val="0"/>
              </a:spcAft>
              <a:defRPr/>
            </a:pPr>
            <a:endParaRPr lang="en-US" sz="3200" dirty="0">
              <a:latin typeface="+mj-lt"/>
              <a:cs typeface="+mn-cs"/>
            </a:endParaRPr>
          </a:p>
          <a:p>
            <a:pPr marL="514350" indent="-514350" fontAlgn="auto">
              <a:spcBef>
                <a:spcPts val="0"/>
              </a:spcBef>
              <a:spcAft>
                <a:spcPts val="0"/>
              </a:spcAft>
              <a:buFont typeface="+mj-lt"/>
              <a:buAutoNum type="arabicParenR"/>
              <a:defRPr/>
            </a:pPr>
            <a:r>
              <a:rPr lang="en-US" sz="2800" dirty="0" smtClean="0">
                <a:latin typeface="+mj-lt"/>
                <a:cs typeface="+mn-cs"/>
              </a:rPr>
              <a:t>Data replicates early </a:t>
            </a:r>
            <a:r>
              <a:rPr lang="en-US" sz="2800" dirty="0">
                <a:latin typeface="+mj-lt"/>
                <a:cs typeface="+mn-cs"/>
              </a:rPr>
              <a:t>SMR studies with new equipment and advanced software/training </a:t>
            </a:r>
            <a:r>
              <a:rPr lang="en-US" sz="2800" dirty="0" smtClean="0">
                <a:latin typeface="+mj-lt"/>
                <a:cs typeface="+mn-cs"/>
              </a:rPr>
              <a:t>designs</a:t>
            </a:r>
          </a:p>
          <a:p>
            <a:pPr marL="514350" indent="-514350" fontAlgn="auto">
              <a:spcBef>
                <a:spcPts val="0"/>
              </a:spcBef>
              <a:spcAft>
                <a:spcPts val="0"/>
              </a:spcAft>
              <a:buFont typeface="+mj-lt"/>
              <a:buAutoNum type="arabicParenR"/>
              <a:defRPr/>
            </a:pPr>
            <a:endParaRPr lang="en-US" sz="2800" dirty="0">
              <a:latin typeface="+mj-lt"/>
              <a:cs typeface="+mn-cs"/>
            </a:endParaRPr>
          </a:p>
          <a:p>
            <a:pPr marL="514350" indent="-514350" fontAlgn="auto">
              <a:spcBef>
                <a:spcPts val="0"/>
              </a:spcBef>
              <a:spcAft>
                <a:spcPts val="0"/>
              </a:spcAft>
              <a:buFont typeface="+mj-lt"/>
              <a:buAutoNum type="arabicParenR"/>
              <a:defRPr/>
            </a:pPr>
            <a:r>
              <a:rPr lang="en-US" sz="2800" dirty="0">
                <a:latin typeface="+mj-lt"/>
                <a:cs typeface="+mn-cs"/>
              </a:rPr>
              <a:t>Z score NFB possibly effective </a:t>
            </a:r>
            <a:r>
              <a:rPr lang="en-US" sz="2800" dirty="0" smtClean="0">
                <a:latin typeface="+mj-lt"/>
                <a:cs typeface="+mn-cs"/>
              </a:rPr>
              <a:t>at 8 </a:t>
            </a:r>
            <a:r>
              <a:rPr lang="en-US" sz="2800" dirty="0">
                <a:latin typeface="+mj-lt"/>
                <a:cs typeface="+mn-cs"/>
              </a:rPr>
              <a:t>Rx </a:t>
            </a:r>
            <a:r>
              <a:rPr lang="en-US" sz="2800" dirty="0" smtClean="0">
                <a:latin typeface="+mj-lt"/>
                <a:cs typeface="+mn-cs"/>
              </a:rPr>
              <a:t>sessions (160”) training time, possibly faster than traditional NFB &amp; CBT </a:t>
            </a:r>
          </a:p>
          <a:p>
            <a:pPr marL="514350" indent="-514350" fontAlgn="auto">
              <a:spcBef>
                <a:spcPts val="0"/>
              </a:spcBef>
              <a:spcAft>
                <a:spcPts val="0"/>
              </a:spcAft>
              <a:defRPr/>
            </a:pPr>
            <a:endParaRPr lang="en-US" sz="2800" dirty="0">
              <a:latin typeface="+mj-lt"/>
              <a:cs typeface="+mn-cs"/>
            </a:endParaRPr>
          </a:p>
          <a:p>
            <a:pPr marL="514350" indent="-514350" fontAlgn="auto">
              <a:spcBef>
                <a:spcPts val="0"/>
              </a:spcBef>
              <a:spcAft>
                <a:spcPts val="0"/>
              </a:spcAft>
              <a:defRPr/>
            </a:pPr>
            <a:r>
              <a:rPr lang="en-US" sz="2800" dirty="0" smtClean="0">
                <a:latin typeface="+mj-lt"/>
                <a:cs typeface="+mn-cs"/>
              </a:rPr>
              <a:t>3)  SMR at least as </a:t>
            </a:r>
            <a:r>
              <a:rPr lang="en-US" sz="2800" dirty="0">
                <a:latin typeface="+mj-lt"/>
                <a:cs typeface="+mn-cs"/>
              </a:rPr>
              <a:t>effective </a:t>
            </a:r>
            <a:r>
              <a:rPr lang="en-US" sz="2800" dirty="0" smtClean="0">
                <a:latin typeface="+mj-lt"/>
                <a:cs typeface="+mn-cs"/>
              </a:rPr>
              <a:t>as </a:t>
            </a:r>
            <a:r>
              <a:rPr lang="en-US" sz="2800" dirty="0">
                <a:latin typeface="+mj-lt"/>
                <a:cs typeface="+mn-cs"/>
              </a:rPr>
              <a:t>Individually designed protocol based on </a:t>
            </a:r>
            <a:r>
              <a:rPr lang="en-US" sz="2800" dirty="0" smtClean="0">
                <a:latin typeface="+mj-lt"/>
                <a:cs typeface="+mn-cs"/>
              </a:rPr>
              <a:t>sQEEG</a:t>
            </a:r>
          </a:p>
          <a:p>
            <a:pPr marL="514350" indent="-514350" fontAlgn="auto">
              <a:spcBef>
                <a:spcPts val="0"/>
              </a:spcBef>
              <a:spcAft>
                <a:spcPts val="0"/>
              </a:spcAft>
              <a:buFont typeface="+mj-lt"/>
              <a:buAutoNum type="arabicParenR"/>
              <a:defRPr/>
            </a:pPr>
            <a:endParaRPr lang="en-US" sz="2800" dirty="0">
              <a:latin typeface="+mj-lt"/>
              <a:cs typeface="+mn-cs"/>
            </a:endParaRPr>
          </a:p>
          <a:p>
            <a:pPr marL="514350" indent="-514350" fontAlgn="auto">
              <a:spcBef>
                <a:spcPts val="0"/>
              </a:spcBef>
              <a:spcAft>
                <a:spcPts val="0"/>
              </a:spcAft>
              <a:defRPr/>
            </a:pPr>
            <a:r>
              <a:rPr lang="en-US" sz="2800" dirty="0" smtClean="0">
                <a:latin typeface="+mj-lt"/>
                <a:cs typeface="+mn-cs"/>
              </a:rPr>
              <a:t>4)  Participants </a:t>
            </a:r>
            <a:r>
              <a:rPr lang="en-US" sz="2800" dirty="0">
                <a:latin typeface="+mj-lt"/>
                <a:cs typeface="+mn-cs"/>
              </a:rPr>
              <a:t>improved on ALL self-report sleep </a:t>
            </a:r>
            <a:r>
              <a:rPr lang="en-US" sz="2800" dirty="0" smtClean="0">
                <a:latin typeface="+mj-lt"/>
                <a:cs typeface="+mn-cs"/>
              </a:rPr>
              <a:t>measures, quality of life, and mental health</a:t>
            </a:r>
          </a:p>
          <a:p>
            <a:pPr marL="514350" indent="-514350" fontAlgn="auto">
              <a:spcBef>
                <a:spcPts val="0"/>
              </a:spcBef>
              <a:spcAft>
                <a:spcPts val="0"/>
              </a:spcAft>
              <a:buFont typeface="+mj-lt"/>
              <a:buAutoNum type="arabicParenR"/>
              <a:defRPr/>
            </a:pPr>
            <a:endParaRPr lang="en-US" sz="2800" dirty="0" smtClean="0">
              <a:latin typeface="+mj-lt"/>
              <a:cs typeface="+mn-cs"/>
            </a:endParaRPr>
          </a:p>
          <a:p>
            <a:pPr marL="514350" indent="-514350" fontAlgn="auto">
              <a:spcBef>
                <a:spcPts val="0"/>
              </a:spcBef>
              <a:spcAft>
                <a:spcPts val="0"/>
              </a:spcAft>
              <a:defRPr/>
            </a:pPr>
            <a:endParaRPr lang="en-US" sz="2800" dirty="0">
              <a:latin typeface="+mj-lt"/>
              <a:cs typeface="+mn-cs"/>
            </a:endParaRPr>
          </a:p>
          <a:p>
            <a:pPr marL="971550" lvl="1" indent="-514350" fontAlgn="auto">
              <a:spcBef>
                <a:spcPts val="0"/>
              </a:spcBef>
              <a:spcAft>
                <a:spcPts val="0"/>
              </a:spcAft>
              <a:buFont typeface="Arial" pitchFamily="34" charset="0"/>
              <a:buChar char="•"/>
              <a:defRPr/>
            </a:pPr>
            <a:endParaRPr lang="en-US" sz="3200" dirty="0">
              <a:latin typeface="+mj-lt"/>
              <a:cs typeface="+mn-cs"/>
            </a:endParaRPr>
          </a:p>
          <a:p>
            <a:pPr marL="514350" indent="-514350" fontAlgn="auto">
              <a:spcBef>
                <a:spcPts val="0"/>
              </a:spcBef>
              <a:spcAft>
                <a:spcPts val="0"/>
              </a:spcAft>
              <a:buFont typeface="+mj-lt"/>
              <a:buAutoNum type="arabicParenR"/>
              <a:defRPr/>
            </a:pPr>
            <a:endParaRPr lang="en-US" sz="32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endParaRPr lang="en-US" sz="2800" dirty="0">
              <a:latin typeface="+mj-lt"/>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447800"/>
            <a:ext cx="7162800" cy="4339650"/>
          </a:xfrm>
          <a:prstGeom prst="rect">
            <a:avLst/>
          </a:prstGeom>
          <a:noFill/>
        </p:spPr>
        <p:txBody>
          <a:bodyPr wrap="square">
            <a:spAutoFit/>
          </a:bodyPr>
          <a:lstStyle/>
          <a:p>
            <a:pPr marL="514350" indent="-514350" fontAlgn="auto">
              <a:spcBef>
                <a:spcPts val="0"/>
              </a:spcBef>
              <a:spcAft>
                <a:spcPts val="0"/>
              </a:spcAft>
              <a:defRPr/>
            </a:pPr>
            <a:r>
              <a:rPr lang="en-US" sz="2800" b="1" u="sng" dirty="0">
                <a:latin typeface="+mj-lt"/>
                <a:cs typeface="+mn-cs"/>
              </a:rPr>
              <a:t>Discussion</a:t>
            </a:r>
            <a:r>
              <a:rPr lang="en-US" sz="2800" dirty="0">
                <a:latin typeface="+mj-lt"/>
                <a:cs typeface="+mn-cs"/>
              </a:rPr>
              <a:t> (</a:t>
            </a:r>
            <a:r>
              <a:rPr lang="en-US" sz="2400" dirty="0">
                <a:latin typeface="+mj-lt"/>
                <a:cs typeface="+mn-cs"/>
              </a:rPr>
              <a:t>continued</a:t>
            </a:r>
            <a:r>
              <a:rPr lang="en-US" sz="2400" dirty="0" smtClean="0">
                <a:latin typeface="+mj-lt"/>
                <a:cs typeface="+mn-cs"/>
              </a:rPr>
              <a:t>)</a:t>
            </a:r>
          </a:p>
          <a:p>
            <a:pPr marL="514350" indent="-514350" fontAlgn="auto">
              <a:spcBef>
                <a:spcPts val="0"/>
              </a:spcBef>
              <a:spcAft>
                <a:spcPts val="0"/>
              </a:spcAft>
              <a:defRPr/>
            </a:pPr>
            <a:endParaRPr lang="en-US" sz="2400" dirty="0" smtClean="0">
              <a:latin typeface="+mj-lt"/>
              <a:cs typeface="+mn-cs"/>
            </a:endParaRPr>
          </a:p>
          <a:p>
            <a:pPr marL="514350" indent="-514350" fontAlgn="auto">
              <a:spcBef>
                <a:spcPts val="0"/>
              </a:spcBef>
              <a:spcAft>
                <a:spcPts val="0"/>
              </a:spcAft>
              <a:defRPr/>
            </a:pPr>
            <a:endParaRPr lang="en-US" sz="2800" dirty="0">
              <a:latin typeface="+mj-lt"/>
              <a:cs typeface="+mn-cs"/>
            </a:endParaRPr>
          </a:p>
          <a:p>
            <a:pPr marL="514350" indent="-514350" fontAlgn="auto">
              <a:spcBef>
                <a:spcPts val="0"/>
              </a:spcBef>
              <a:spcAft>
                <a:spcPts val="0"/>
              </a:spcAft>
              <a:buAutoNum type="arabicParenR" startAt="5"/>
              <a:defRPr/>
            </a:pPr>
            <a:r>
              <a:rPr lang="en-US" sz="2800" dirty="0" smtClean="0">
                <a:latin typeface="+mj-lt"/>
              </a:rPr>
              <a:t>All Participants became normal sleepers, relatively quickly</a:t>
            </a:r>
          </a:p>
          <a:p>
            <a:pPr marL="514350" indent="-514350" fontAlgn="auto">
              <a:spcBef>
                <a:spcPts val="0"/>
              </a:spcBef>
              <a:spcAft>
                <a:spcPts val="0"/>
              </a:spcAft>
              <a:buAutoNum type="arabicParenR" startAt="5"/>
              <a:defRPr/>
            </a:pPr>
            <a:endParaRPr lang="en-US" sz="2800" dirty="0">
              <a:latin typeface="+mj-lt"/>
              <a:cs typeface="+mn-cs"/>
            </a:endParaRPr>
          </a:p>
          <a:p>
            <a:pPr marL="514350" indent="-514350" fontAlgn="auto">
              <a:spcBef>
                <a:spcPts val="0"/>
              </a:spcBef>
              <a:spcAft>
                <a:spcPts val="0"/>
              </a:spcAft>
              <a:defRPr/>
            </a:pPr>
            <a:r>
              <a:rPr lang="en-US" sz="2800" dirty="0" smtClean="0">
                <a:latin typeface="+mj-lt"/>
                <a:cs typeface="+mn-cs"/>
              </a:rPr>
              <a:t>6) </a:t>
            </a:r>
            <a:r>
              <a:rPr lang="en-US" sz="2800" dirty="0">
                <a:latin typeface="+mj-lt"/>
                <a:cs typeface="+mn-cs"/>
              </a:rPr>
              <a:t>Safe, well-tolerated, </a:t>
            </a:r>
            <a:r>
              <a:rPr lang="en-US" sz="2800" dirty="0" smtClean="0">
                <a:latin typeface="+mj-lt"/>
                <a:cs typeface="+mn-cs"/>
              </a:rPr>
              <a:t>non-pharmacological,  Non-Invasive</a:t>
            </a:r>
          </a:p>
          <a:p>
            <a:pPr marL="514350" indent="-514350" fontAlgn="auto">
              <a:spcBef>
                <a:spcPts val="0"/>
              </a:spcBef>
              <a:spcAft>
                <a:spcPts val="0"/>
              </a:spcAft>
              <a:defRPr/>
            </a:pPr>
            <a:endParaRPr lang="en-US" sz="2800" dirty="0">
              <a:latin typeface="+mj-lt"/>
              <a:cs typeface="+mn-cs"/>
            </a:endParaRPr>
          </a:p>
          <a:p>
            <a:pPr marL="514350" indent="-514350" fontAlgn="auto">
              <a:spcBef>
                <a:spcPts val="0"/>
              </a:spcBef>
              <a:spcAft>
                <a:spcPts val="0"/>
              </a:spcAft>
              <a:defRPr/>
            </a:pPr>
            <a:r>
              <a:rPr lang="en-US" sz="2800" dirty="0" smtClean="0">
                <a:latin typeface="+mj-lt"/>
                <a:cs typeface="+mn-cs"/>
              </a:rPr>
              <a:t>7) SMR easily practiced clinically</a:t>
            </a:r>
            <a:endParaRPr lang="en-US" sz="2800" dirty="0">
              <a:latin typeface="+mj-lt"/>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143000"/>
            <a:ext cx="8077200" cy="4832092"/>
          </a:xfrm>
          <a:prstGeom prst="rect">
            <a:avLst/>
          </a:prstGeom>
          <a:noFill/>
        </p:spPr>
        <p:txBody>
          <a:bodyPr wrap="square">
            <a:spAutoFit/>
          </a:bodyPr>
          <a:lstStyle/>
          <a:p>
            <a:pPr fontAlgn="auto">
              <a:spcBef>
                <a:spcPts val="0"/>
              </a:spcBef>
              <a:spcAft>
                <a:spcPts val="0"/>
              </a:spcAft>
              <a:defRPr/>
            </a:pPr>
            <a:r>
              <a:rPr lang="en-US" sz="2800" b="1" u="sng" dirty="0" smtClean="0">
                <a:latin typeface="+mj-lt"/>
                <a:cs typeface="+mn-cs"/>
              </a:rPr>
              <a:t>Limitations</a:t>
            </a:r>
            <a:r>
              <a:rPr lang="en-US" sz="2800" dirty="0" smtClean="0">
                <a:latin typeface="+mj-lt"/>
                <a:cs typeface="+mn-cs"/>
              </a:rPr>
              <a:t>:</a:t>
            </a:r>
            <a:endParaRPr lang="en-US" sz="2800" dirty="0">
              <a:latin typeface="+mj-lt"/>
              <a:cs typeface="+mn-cs"/>
            </a:endParaRPr>
          </a:p>
          <a:p>
            <a:pPr fontAlgn="auto">
              <a:spcBef>
                <a:spcPts val="0"/>
              </a:spcBef>
              <a:spcAft>
                <a:spcPts val="0"/>
              </a:spcAft>
              <a:defRPr/>
            </a:pPr>
            <a:endParaRPr lang="en-US" sz="2800" dirty="0">
              <a:latin typeface="+mj-lt"/>
              <a:cs typeface="+mn-cs"/>
            </a:endParaRPr>
          </a:p>
          <a:p>
            <a:pPr marL="514350" indent="-514350" fontAlgn="auto">
              <a:spcBef>
                <a:spcPts val="0"/>
              </a:spcBef>
              <a:spcAft>
                <a:spcPts val="0"/>
              </a:spcAft>
              <a:buFont typeface="+mj-lt"/>
              <a:buAutoNum type="arabicParenR"/>
              <a:defRPr/>
            </a:pPr>
            <a:r>
              <a:rPr lang="en-US" sz="2800" dirty="0">
                <a:latin typeface="+mj-lt"/>
                <a:cs typeface="+mn-cs"/>
              </a:rPr>
              <a:t>Small Sample Size</a:t>
            </a:r>
          </a:p>
          <a:p>
            <a:pPr marL="514350" indent="-514350" fontAlgn="auto">
              <a:spcBef>
                <a:spcPts val="0"/>
              </a:spcBef>
              <a:spcAft>
                <a:spcPts val="0"/>
              </a:spcAft>
              <a:buFont typeface="+mj-lt"/>
              <a:buAutoNum type="arabicParenR"/>
              <a:defRPr/>
            </a:pPr>
            <a:r>
              <a:rPr lang="en-US" sz="2800" dirty="0">
                <a:latin typeface="+mj-lt"/>
                <a:cs typeface="+mn-cs"/>
              </a:rPr>
              <a:t>Regression toward Mean</a:t>
            </a:r>
          </a:p>
          <a:p>
            <a:pPr marL="514350" indent="-514350" fontAlgn="auto">
              <a:spcBef>
                <a:spcPts val="0"/>
              </a:spcBef>
              <a:spcAft>
                <a:spcPts val="0"/>
              </a:spcAft>
              <a:buFont typeface="+mj-lt"/>
              <a:buAutoNum type="arabicParenR"/>
              <a:defRPr/>
            </a:pPr>
            <a:r>
              <a:rPr lang="en-US" sz="2800" dirty="0">
                <a:latin typeface="+mj-lt"/>
                <a:cs typeface="+mn-cs"/>
              </a:rPr>
              <a:t>Lack of Control group</a:t>
            </a:r>
          </a:p>
          <a:p>
            <a:pPr marL="514350" indent="-514350" fontAlgn="auto">
              <a:spcBef>
                <a:spcPts val="0"/>
              </a:spcBef>
              <a:spcAft>
                <a:spcPts val="0"/>
              </a:spcAft>
              <a:buFont typeface="+mj-lt"/>
              <a:buAutoNum type="arabicParenR"/>
              <a:defRPr/>
            </a:pPr>
            <a:r>
              <a:rPr lang="en-US" sz="2800" dirty="0" smtClean="0">
                <a:latin typeface="+mj-lt"/>
                <a:cs typeface="+mn-cs"/>
              </a:rPr>
              <a:t>Single Blind </a:t>
            </a:r>
            <a:r>
              <a:rPr lang="en-US" sz="2800" dirty="0">
                <a:latin typeface="+mj-lt"/>
                <a:cs typeface="+mn-cs"/>
              </a:rPr>
              <a:t>Design</a:t>
            </a:r>
          </a:p>
          <a:p>
            <a:pPr marL="514350" indent="-514350" fontAlgn="auto">
              <a:spcBef>
                <a:spcPts val="0"/>
              </a:spcBef>
              <a:spcAft>
                <a:spcPts val="0"/>
              </a:spcAft>
              <a:buFont typeface="+mj-lt"/>
              <a:buAutoNum type="arabicParenR"/>
              <a:defRPr/>
            </a:pPr>
            <a:r>
              <a:rPr lang="en-US" sz="2800" dirty="0">
                <a:latin typeface="+mj-lt"/>
                <a:cs typeface="+mn-cs"/>
              </a:rPr>
              <a:t>Lack of useful Actiwatch/objective </a:t>
            </a:r>
            <a:r>
              <a:rPr lang="en-US" sz="2800" dirty="0" smtClean="0">
                <a:latin typeface="+mj-lt"/>
                <a:cs typeface="+mn-cs"/>
              </a:rPr>
              <a:t>sleep measure</a:t>
            </a:r>
            <a:endParaRPr lang="en-US" sz="2800" dirty="0">
              <a:latin typeface="+mj-lt"/>
              <a:cs typeface="+mn-cs"/>
            </a:endParaRPr>
          </a:p>
          <a:p>
            <a:pPr marL="514350" indent="-514350" fontAlgn="auto">
              <a:spcBef>
                <a:spcPts val="0"/>
              </a:spcBef>
              <a:spcAft>
                <a:spcPts val="0"/>
              </a:spcAft>
              <a:buFont typeface="+mj-lt"/>
              <a:buAutoNum type="arabicParenR"/>
              <a:defRPr/>
            </a:pPr>
            <a:r>
              <a:rPr lang="en-US" sz="2800" dirty="0">
                <a:latin typeface="+mj-lt"/>
                <a:cs typeface="+mn-cs"/>
              </a:rPr>
              <a:t>Lack of EEG connectivity measures in </a:t>
            </a:r>
            <a:r>
              <a:rPr lang="en-US" sz="2800" dirty="0" smtClean="0">
                <a:latin typeface="+mj-lt"/>
                <a:cs typeface="+mn-cs"/>
              </a:rPr>
              <a:t>IND</a:t>
            </a:r>
          </a:p>
          <a:p>
            <a:pPr marL="514350" indent="-514350" fontAlgn="auto">
              <a:spcBef>
                <a:spcPts val="0"/>
              </a:spcBef>
              <a:spcAft>
                <a:spcPts val="0"/>
              </a:spcAft>
              <a:buFont typeface="+mj-lt"/>
              <a:buAutoNum type="arabicParenR"/>
              <a:defRPr/>
            </a:pPr>
            <a:endParaRPr lang="en-US" sz="2800" dirty="0" smtClean="0">
              <a:latin typeface="+mj-lt"/>
              <a:cs typeface="+mn-cs"/>
            </a:endParaRPr>
          </a:p>
          <a:p>
            <a:pPr marL="514350" indent="-514350" fontAlgn="auto">
              <a:spcBef>
                <a:spcPts val="0"/>
              </a:spcBef>
              <a:spcAft>
                <a:spcPts val="0"/>
              </a:spcAft>
              <a:defRPr/>
            </a:pPr>
            <a:r>
              <a:rPr lang="en-US" sz="2800" dirty="0" smtClean="0">
                <a:latin typeface="+mj-lt"/>
                <a:cs typeface="+mn-cs"/>
              </a:rPr>
              <a:t> </a:t>
            </a:r>
            <a:endParaRPr lang="en-US" sz="2800" dirty="0">
              <a:latin typeface="+mj-lt"/>
              <a:cs typeface="+mn-cs"/>
            </a:endParaRPr>
          </a:p>
          <a:p>
            <a:pPr marL="514350" indent="-514350" fontAlgn="auto">
              <a:spcBef>
                <a:spcPts val="0"/>
              </a:spcBef>
              <a:spcAft>
                <a:spcPts val="0"/>
              </a:spcAft>
              <a:defRPr/>
            </a:pPr>
            <a:endParaRPr lang="en-US" sz="2800" dirty="0">
              <a:latin typeface="+mj-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8"/>
            <a:ext cx="8305800" cy="1143000"/>
          </a:xfrm>
        </p:spPr>
        <p:txBody>
          <a:bodyPr/>
          <a:lstStyle/>
          <a:p>
            <a:pPr fontAlgn="auto">
              <a:spcAft>
                <a:spcPts val="0"/>
              </a:spcAft>
              <a:defRPr/>
            </a:pPr>
            <a:r>
              <a:rPr lang="en-US" dirty="0" smtClean="0"/>
              <a:t>   </a:t>
            </a:r>
            <a:r>
              <a:rPr lang="en-US" u="sng" dirty="0" smtClean="0"/>
              <a:t>Insomnia Definition</a:t>
            </a:r>
            <a:endParaRPr lang="en-US" u="sng" dirty="0"/>
          </a:p>
        </p:txBody>
      </p:sp>
      <p:sp>
        <p:nvSpPr>
          <p:cNvPr id="7171" name="TextBox 3"/>
          <p:cNvSpPr txBox="1">
            <a:spLocks noChangeArrowheads="1"/>
          </p:cNvSpPr>
          <p:nvPr/>
        </p:nvSpPr>
        <p:spPr bwMode="auto">
          <a:xfrm>
            <a:off x="685800" y="1371600"/>
            <a:ext cx="8001000" cy="5878532"/>
          </a:xfrm>
          <a:prstGeom prst="rect">
            <a:avLst/>
          </a:prstGeom>
          <a:noFill/>
          <a:ln>
            <a:noFill/>
          </a:ln>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wrap="square">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en-US" sz="2000" b="1" dirty="0"/>
              <a:t>Primary Insomnia (DSM 307.44)</a:t>
            </a:r>
            <a:r>
              <a:rPr lang="en-US" sz="2000" dirty="0"/>
              <a:t>: </a:t>
            </a:r>
            <a:r>
              <a:rPr lang="en-US" sz="2400" dirty="0"/>
              <a:t>Complaints of Difficulty Falling Asleep, Staying Asleep or Awakening too early, or Non-restorative Sleep which occurs for at least one month and: </a:t>
            </a:r>
          </a:p>
          <a:p>
            <a:r>
              <a:rPr lang="en-US" sz="2400" dirty="0"/>
              <a:t>	1.  Causes significant distress or impairment in social, occupational, or other important areas of functioning.</a:t>
            </a:r>
          </a:p>
          <a:p>
            <a:r>
              <a:rPr lang="en-US" sz="2400" dirty="0"/>
              <a:t>	2.  Does not occur exclusively during the course of Narcolepsy, Breathing-Related Disorder, Circadian Rhythm Sleep Disorder or a </a:t>
            </a:r>
            <a:r>
              <a:rPr lang="en-US" sz="2400" dirty="0" err="1"/>
              <a:t>Parasomnia</a:t>
            </a:r>
            <a:r>
              <a:rPr lang="en-US" sz="2400" dirty="0"/>
              <a:t>.</a:t>
            </a:r>
          </a:p>
          <a:p>
            <a:r>
              <a:rPr lang="en-US" sz="2400" dirty="0"/>
              <a:t>	3.  Does not occur exclusively during the course of another mental disorder.</a:t>
            </a:r>
          </a:p>
          <a:p>
            <a:r>
              <a:rPr lang="en-US" sz="2400" dirty="0"/>
              <a:t>	4.  Is not due to the direct physiological effects of a substance or general medical condition</a:t>
            </a:r>
            <a:r>
              <a:rPr lang="en-US" sz="2000" dirty="0"/>
              <a:t>.</a:t>
            </a:r>
          </a:p>
          <a:p>
            <a:r>
              <a:rPr lang="en-US" sz="2000" dirty="0"/>
              <a:t>	</a:t>
            </a:r>
          </a:p>
          <a:p>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590800"/>
            <a:ext cx="8001000" cy="3170099"/>
          </a:xfrm>
          <a:prstGeom prst="rect">
            <a:avLst/>
          </a:prstGeom>
        </p:spPr>
        <p:txBody>
          <a:bodyPr wrap="square">
            <a:spAutoFit/>
          </a:bodyPr>
          <a:lstStyle/>
          <a:p>
            <a:r>
              <a:rPr lang="en-US" sz="4000" dirty="0" smtClean="0">
                <a:latin typeface="Segoe Script" pitchFamily="34" charset="0"/>
              </a:rPr>
              <a:t> I love sleep. My life has the tendency to fall apart when I'm awake, you know? </a:t>
            </a:r>
          </a:p>
          <a:p>
            <a:r>
              <a:rPr lang="en-US" sz="4000" dirty="0" smtClean="0"/>
              <a:t/>
            </a:r>
            <a:br>
              <a:rPr lang="en-US" sz="4000" dirty="0" smtClean="0"/>
            </a:br>
            <a:r>
              <a:rPr lang="en-US" sz="4000" dirty="0" smtClean="0"/>
              <a:t>			</a:t>
            </a:r>
            <a:r>
              <a:rPr lang="en-US" sz="4000" dirty="0" smtClean="0">
                <a:solidFill>
                  <a:srgbClr val="C00000"/>
                </a:solidFill>
                <a:hlinkClick r:id="rId2" action="ppaction://hlinkfile"/>
              </a:rPr>
              <a:t>Ernest Hemingway</a:t>
            </a:r>
            <a:r>
              <a:rPr lang="en-US" sz="4000" dirty="0" smtClean="0">
                <a:solidFill>
                  <a:srgbClr val="C00000"/>
                </a:solidFill>
              </a:rPr>
              <a:t>    </a:t>
            </a:r>
            <a:endParaRPr lang="en-US" sz="40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685800"/>
            <a:ext cx="8839200" cy="5715000"/>
          </a:xfrm>
        </p:spPr>
        <p:txBody>
          <a:bodyPr/>
          <a:lstStyle/>
          <a:p>
            <a:pPr>
              <a:buFont typeface="Wingdings 2" pitchFamily="18" charset="2"/>
              <a:buNone/>
            </a:pPr>
            <a:r>
              <a:rPr lang="en-US" dirty="0" smtClean="0"/>
              <a:t>   2005 NIH Conference on Insomnia declared Insomnia </a:t>
            </a:r>
            <a:r>
              <a:rPr lang="en-US" dirty="0" smtClean="0"/>
              <a:t>an </a:t>
            </a:r>
            <a:r>
              <a:rPr lang="en-US" sz="2800" b="1" dirty="0" smtClean="0"/>
              <a:t>Epidemic</a:t>
            </a:r>
            <a:r>
              <a:rPr lang="en-US" sz="2800" b="1" dirty="0" smtClean="0"/>
              <a:t>:</a:t>
            </a:r>
          </a:p>
          <a:p>
            <a:pPr>
              <a:buFont typeface="Wingdings 2" pitchFamily="18" charset="2"/>
              <a:buNone/>
            </a:pPr>
            <a:endParaRPr lang="en-US" dirty="0" smtClean="0"/>
          </a:p>
          <a:p>
            <a:pPr>
              <a:buFont typeface="Wingdings" pitchFamily="2" charset="2"/>
              <a:buChar char="v"/>
            </a:pPr>
            <a:r>
              <a:rPr lang="en-US" dirty="0" smtClean="0"/>
              <a:t>20-30% of adults in the U.S. suffer from Insomnia\</a:t>
            </a:r>
          </a:p>
          <a:p>
            <a:pPr>
              <a:buFont typeface="Wingdings" pitchFamily="2" charset="2"/>
              <a:buChar char="v"/>
            </a:pPr>
            <a:endParaRPr lang="en-US" dirty="0" smtClean="0"/>
          </a:p>
          <a:p>
            <a:pPr>
              <a:buFont typeface="Wingdings" pitchFamily="2" charset="2"/>
              <a:buChar char="v"/>
            </a:pPr>
            <a:r>
              <a:rPr lang="en-US" dirty="0" smtClean="0"/>
              <a:t>Insomnia associated </a:t>
            </a:r>
            <a:r>
              <a:rPr lang="en-US" dirty="0"/>
              <a:t>with </a:t>
            </a:r>
            <a:r>
              <a:rPr lang="en-US" dirty="0" smtClean="0"/>
              <a:t>increased</a:t>
            </a:r>
          </a:p>
          <a:p>
            <a:pPr lvl="2">
              <a:buFont typeface="Wingdings" pitchFamily="2" charset="2"/>
              <a:buChar char="v"/>
            </a:pPr>
            <a:endParaRPr lang="en-US" dirty="0" smtClean="0"/>
          </a:p>
          <a:p>
            <a:pPr lvl="1">
              <a:buNone/>
            </a:pPr>
            <a:r>
              <a:rPr lang="en-US" dirty="0" smtClean="0"/>
              <a:t>		Illness, accidents, healthcare utilization, and industrial 	expenses </a:t>
            </a:r>
          </a:p>
          <a:p>
            <a:pPr lvl="1">
              <a:buNone/>
            </a:pPr>
            <a:r>
              <a:rPr lang="en-US" dirty="0" smtClean="0"/>
              <a:t> 	    Costs estimated at $14-80 billion annually</a:t>
            </a:r>
          </a:p>
          <a:p>
            <a:pPr>
              <a:buFont typeface="Wingdings" pitchFamily="2" charset="2"/>
              <a:buChar char="v"/>
            </a:pPr>
            <a:endParaRPr lang="en-US" dirty="0" smtClean="0"/>
          </a:p>
          <a:p>
            <a:pPr>
              <a:buFont typeface="Wingdings" pitchFamily="2" charset="2"/>
              <a:buChar char="v"/>
            </a:pPr>
            <a:r>
              <a:rPr lang="en-US" sz="2600" dirty="0" smtClean="0"/>
              <a:t>Pharmacotherapy limited due to negative </a:t>
            </a:r>
            <a:r>
              <a:rPr lang="en-US" sz="2600" dirty="0" smtClean="0"/>
              <a:t>side effects</a:t>
            </a:r>
            <a:endParaRPr lang="en-US" sz="2600" dirty="0" smtClean="0"/>
          </a:p>
          <a:p>
            <a:pPr lvl="1">
              <a:buFont typeface="Wingdings 2" pitchFamily="18" charset="2"/>
              <a:buNone/>
            </a:pPr>
            <a:endParaRPr lang="en-US" dirty="0" smtClean="0"/>
          </a:p>
          <a:p>
            <a:pPr lvl="1">
              <a:buFont typeface="Wingdings 2" pitchFamily="18" charset="2"/>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237" y="990600"/>
            <a:ext cx="8153400" cy="6370975"/>
          </a:xfrm>
          <a:prstGeom prst="rect">
            <a:avLst/>
          </a:prstGeom>
          <a:noFill/>
        </p:spPr>
        <p:txBody>
          <a:bodyPr>
            <a:spAutoFit/>
          </a:bodyPr>
          <a:lstStyle/>
          <a:p>
            <a:pPr fontAlgn="auto">
              <a:spcBef>
                <a:spcPts val="0"/>
              </a:spcBef>
              <a:spcAft>
                <a:spcPts val="0"/>
              </a:spcAft>
              <a:buFont typeface="Arial" pitchFamily="34" charset="0"/>
              <a:buChar char="•"/>
              <a:defRPr/>
            </a:pPr>
            <a:r>
              <a:rPr lang="en-US" sz="3200" b="1" u="sng" dirty="0">
                <a:latin typeface="+mj-lt"/>
                <a:cs typeface="+mn-cs"/>
              </a:rPr>
              <a:t>Psychological treatments</a:t>
            </a:r>
            <a:r>
              <a:rPr lang="en-US" sz="3200" u="sng" dirty="0">
                <a:latin typeface="+mj-lt"/>
                <a:cs typeface="+mn-cs"/>
              </a:rPr>
              <a:t> </a:t>
            </a:r>
          </a:p>
          <a:p>
            <a:pPr lvl="2" fontAlgn="auto">
              <a:spcBef>
                <a:spcPts val="0"/>
              </a:spcBef>
              <a:spcAft>
                <a:spcPts val="0"/>
              </a:spcAft>
              <a:buFont typeface="Arial" pitchFamily="34" charset="0"/>
              <a:buChar char="•"/>
              <a:defRPr/>
            </a:pPr>
            <a:r>
              <a:rPr lang="en-US" sz="2000" dirty="0">
                <a:latin typeface="+mj-lt"/>
                <a:cs typeface="+mn-cs"/>
              </a:rPr>
              <a:t>highest co-morbidity</a:t>
            </a:r>
          </a:p>
          <a:p>
            <a:pPr lvl="2" fontAlgn="auto">
              <a:spcBef>
                <a:spcPts val="0"/>
              </a:spcBef>
              <a:spcAft>
                <a:spcPts val="0"/>
              </a:spcAft>
              <a:buFont typeface="Arial" pitchFamily="34" charset="0"/>
              <a:buChar char="•"/>
              <a:defRPr/>
            </a:pPr>
            <a:r>
              <a:rPr lang="en-US" sz="2000" dirty="0" smtClean="0">
                <a:latin typeface="+mj-lt"/>
                <a:cs typeface="+mn-cs"/>
              </a:rPr>
              <a:t>Insomnia </a:t>
            </a:r>
            <a:r>
              <a:rPr lang="en-US" sz="2000" dirty="0">
                <a:latin typeface="+mj-lt"/>
                <a:cs typeface="+mn-cs"/>
              </a:rPr>
              <a:t>persists despite psychotherapy for </a:t>
            </a:r>
            <a:r>
              <a:rPr lang="en-US" sz="2000" dirty="0" smtClean="0">
                <a:latin typeface="+mj-lt"/>
                <a:cs typeface="+mn-cs"/>
              </a:rPr>
              <a:t>depression </a:t>
            </a:r>
            <a:r>
              <a:rPr lang="en-US" sz="2000" dirty="0">
                <a:latin typeface="+mj-lt"/>
                <a:cs typeface="+mn-cs"/>
              </a:rPr>
              <a:t>or  	</a:t>
            </a:r>
            <a:r>
              <a:rPr lang="en-US" sz="2000" dirty="0" smtClean="0">
                <a:latin typeface="+mj-lt"/>
                <a:cs typeface="+mn-cs"/>
              </a:rPr>
              <a:t>anxiety</a:t>
            </a:r>
          </a:p>
          <a:p>
            <a:pPr lvl="1" fontAlgn="auto">
              <a:spcBef>
                <a:spcPts val="0"/>
              </a:spcBef>
              <a:spcAft>
                <a:spcPts val="0"/>
              </a:spcAft>
              <a:buFont typeface="Arial" pitchFamily="34" charset="0"/>
              <a:buChar char="•"/>
              <a:defRPr/>
            </a:pPr>
            <a:r>
              <a:rPr lang="en-US" sz="2400" b="1" dirty="0" smtClean="0">
                <a:latin typeface="+mj-lt"/>
                <a:cs typeface="+mn-cs"/>
              </a:rPr>
              <a:t>Cognitive </a:t>
            </a:r>
            <a:r>
              <a:rPr lang="en-US" sz="2400" b="1" dirty="0">
                <a:latin typeface="+mj-lt"/>
                <a:cs typeface="+mn-cs"/>
              </a:rPr>
              <a:t>Behavior Therap</a:t>
            </a:r>
            <a:r>
              <a:rPr lang="en-US" sz="2400" dirty="0">
                <a:latin typeface="+mj-lt"/>
                <a:cs typeface="+mn-cs"/>
              </a:rPr>
              <a:t>y</a:t>
            </a:r>
            <a:r>
              <a:rPr lang="en-US" sz="2000" dirty="0">
                <a:latin typeface="+mj-lt"/>
                <a:cs typeface="+mn-cs"/>
              </a:rPr>
              <a:t>—</a:t>
            </a:r>
          </a:p>
          <a:p>
            <a:pPr lvl="2" fontAlgn="auto">
              <a:spcBef>
                <a:spcPts val="0"/>
              </a:spcBef>
              <a:spcAft>
                <a:spcPts val="0"/>
              </a:spcAft>
              <a:buFont typeface="Arial" pitchFamily="34" charset="0"/>
              <a:buChar char="•"/>
              <a:defRPr/>
            </a:pPr>
            <a:r>
              <a:rPr lang="en-US" sz="2000" dirty="0">
                <a:latin typeface="+mj-lt"/>
                <a:cs typeface="+mn-cs"/>
              </a:rPr>
              <a:t>demonstrated </a:t>
            </a:r>
            <a:r>
              <a:rPr lang="en-US" sz="2000" dirty="0" smtClean="0">
                <a:latin typeface="+mj-lt"/>
                <a:cs typeface="+mn-cs"/>
              </a:rPr>
              <a:t> 70% efficacy , effectiveness, efficiency for </a:t>
            </a:r>
            <a:r>
              <a:rPr lang="en-US" sz="2000" dirty="0">
                <a:latin typeface="+mj-lt"/>
                <a:cs typeface="+mn-cs"/>
              </a:rPr>
              <a:t>treatment  of </a:t>
            </a:r>
            <a:r>
              <a:rPr lang="en-US" sz="2000" dirty="0" smtClean="0">
                <a:latin typeface="+mj-lt"/>
                <a:cs typeface="+mn-cs"/>
              </a:rPr>
              <a:t>Insomnia but seldom used</a:t>
            </a:r>
            <a:endParaRPr lang="en-US" sz="2000" dirty="0">
              <a:latin typeface="+mj-lt"/>
              <a:cs typeface="+mn-cs"/>
            </a:endParaRPr>
          </a:p>
          <a:p>
            <a:pPr lvl="2" fontAlgn="auto">
              <a:spcBef>
                <a:spcPts val="0"/>
              </a:spcBef>
              <a:spcAft>
                <a:spcPts val="0"/>
              </a:spcAft>
              <a:buFont typeface="Arial" pitchFamily="34" charset="0"/>
              <a:buChar char="•"/>
              <a:defRPr/>
            </a:pPr>
            <a:r>
              <a:rPr lang="en-US" sz="2000" dirty="0">
                <a:latin typeface="+mj-lt"/>
                <a:cs typeface="+mn-cs"/>
              </a:rPr>
              <a:t>difficult to </a:t>
            </a:r>
            <a:r>
              <a:rPr lang="en-US" sz="2000" dirty="0" smtClean="0">
                <a:latin typeface="+mj-lt"/>
                <a:cs typeface="+mn-cs"/>
              </a:rPr>
              <a:t>administer requiring specialized training/many sessions</a:t>
            </a:r>
            <a:endParaRPr lang="en-US" sz="2000" dirty="0">
              <a:latin typeface="+mj-lt"/>
              <a:cs typeface="+mn-cs"/>
            </a:endParaRPr>
          </a:p>
          <a:p>
            <a:pPr lvl="2" fontAlgn="auto">
              <a:spcBef>
                <a:spcPts val="0"/>
              </a:spcBef>
              <a:spcAft>
                <a:spcPts val="0"/>
              </a:spcAft>
              <a:buFont typeface="Arial" pitchFamily="34" charset="0"/>
              <a:buChar char="•"/>
              <a:defRPr/>
            </a:pPr>
            <a:r>
              <a:rPr lang="en-US" sz="2000" dirty="0" smtClean="0">
                <a:latin typeface="+mj-lt"/>
                <a:cs typeface="+mn-cs"/>
              </a:rPr>
              <a:t>Challenges remain primarily in service delivery system.</a:t>
            </a:r>
            <a:r>
              <a:rPr lang="en-US" sz="2000" dirty="0" smtClean="0">
                <a:latin typeface="+mj-lt"/>
              </a:rPr>
              <a:t>  Internet     based program promising</a:t>
            </a:r>
          </a:p>
          <a:p>
            <a:pPr lvl="2" fontAlgn="auto">
              <a:spcBef>
                <a:spcPts val="0"/>
              </a:spcBef>
              <a:spcAft>
                <a:spcPts val="0"/>
              </a:spcAft>
              <a:buFont typeface="Arial" pitchFamily="34" charset="0"/>
              <a:buChar char="•"/>
              <a:defRPr/>
            </a:pPr>
            <a:endParaRPr lang="en-US" sz="2000" dirty="0" smtClean="0">
              <a:latin typeface="+mj-lt"/>
              <a:cs typeface="+mn-cs"/>
            </a:endParaRPr>
          </a:p>
          <a:p>
            <a:pPr lvl="1" fontAlgn="auto">
              <a:spcBef>
                <a:spcPts val="0"/>
              </a:spcBef>
              <a:spcAft>
                <a:spcPts val="0"/>
              </a:spcAft>
              <a:buFont typeface="Arial" pitchFamily="34" charset="0"/>
              <a:buChar char="•"/>
              <a:defRPr/>
            </a:pPr>
            <a:r>
              <a:rPr lang="en-US" sz="2400" b="1" dirty="0" smtClean="0">
                <a:latin typeface="+mj-lt"/>
                <a:cs typeface="+mn-cs"/>
              </a:rPr>
              <a:t>Neurofeedback</a:t>
            </a:r>
          </a:p>
          <a:p>
            <a:pPr lvl="2" fontAlgn="auto">
              <a:spcBef>
                <a:spcPts val="0"/>
              </a:spcBef>
              <a:spcAft>
                <a:spcPts val="0"/>
              </a:spcAft>
              <a:buFont typeface="Arial" pitchFamily="34" charset="0"/>
              <a:buChar char="•"/>
              <a:defRPr/>
            </a:pPr>
            <a:r>
              <a:rPr lang="en-US" sz="2400" b="1" dirty="0" smtClean="0">
                <a:latin typeface="+mj-lt"/>
                <a:cs typeface="+mn-cs"/>
              </a:rPr>
              <a:t>SMR </a:t>
            </a:r>
            <a:r>
              <a:rPr lang="en-US" sz="2400" dirty="0" smtClean="0">
                <a:latin typeface="+mj-lt"/>
                <a:cs typeface="+mn-cs"/>
              </a:rPr>
              <a:t>from Sterman 1960’s to Hauri (1980’s</a:t>
            </a:r>
            <a:r>
              <a:rPr lang="en-US" sz="2400" dirty="0" smtClean="0">
                <a:latin typeface="+mj-lt"/>
                <a:cs typeface="+mn-cs"/>
              </a:rPr>
              <a:t>)=cats to 	humans, improved </a:t>
            </a:r>
            <a:r>
              <a:rPr lang="en-US" sz="2400" dirty="0" smtClean="0">
                <a:latin typeface="+mj-lt"/>
                <a:cs typeface="+mn-cs"/>
              </a:rPr>
              <a:t>sleep</a:t>
            </a:r>
            <a:endParaRPr lang="en-US" sz="2400" b="1" dirty="0" smtClean="0">
              <a:latin typeface="+mj-lt"/>
              <a:cs typeface="+mn-cs"/>
            </a:endParaRPr>
          </a:p>
          <a:p>
            <a:pPr lvl="2" fontAlgn="auto">
              <a:spcBef>
                <a:spcPts val="0"/>
              </a:spcBef>
              <a:spcAft>
                <a:spcPts val="0"/>
              </a:spcAft>
              <a:buFont typeface="Arial" pitchFamily="34" charset="0"/>
              <a:buChar char="•"/>
              <a:defRPr/>
            </a:pPr>
            <a:r>
              <a:rPr lang="en-US" sz="2400" b="1" dirty="0" smtClean="0">
                <a:latin typeface="+mj-lt"/>
                <a:cs typeface="+mn-cs"/>
              </a:rPr>
              <a:t>Theta </a:t>
            </a:r>
            <a:r>
              <a:rPr lang="en-US" sz="2400" dirty="0" smtClean="0">
                <a:latin typeface="+mj-lt"/>
                <a:cs typeface="+mn-cs"/>
              </a:rPr>
              <a:t>benefitted tense insomniacs </a:t>
            </a:r>
            <a:endParaRPr lang="en-US" sz="2400" b="1" dirty="0" smtClean="0">
              <a:latin typeface="+mj-lt"/>
              <a:cs typeface="+mn-cs"/>
            </a:endParaRPr>
          </a:p>
          <a:p>
            <a:pPr lvl="2" fontAlgn="auto">
              <a:spcBef>
                <a:spcPts val="0"/>
              </a:spcBef>
              <a:spcAft>
                <a:spcPts val="0"/>
              </a:spcAft>
              <a:buFont typeface="Arial" pitchFamily="34" charset="0"/>
              <a:buChar char="•"/>
              <a:defRPr/>
            </a:pPr>
            <a:r>
              <a:rPr lang="en-US" sz="2400" b="1" dirty="0" smtClean="0">
                <a:latin typeface="+mj-lt"/>
                <a:cs typeface="+mn-cs"/>
              </a:rPr>
              <a:t>Individualized </a:t>
            </a:r>
            <a:r>
              <a:rPr lang="en-US" sz="2400" dirty="0" smtClean="0">
                <a:latin typeface="+mj-lt"/>
                <a:cs typeface="+mn-cs"/>
              </a:rPr>
              <a:t>studied here</a:t>
            </a:r>
            <a:endParaRPr lang="en-US" sz="2400" b="1" dirty="0" smtClean="0">
              <a:latin typeface="+mj-lt"/>
              <a:cs typeface="+mn-cs"/>
            </a:endParaRPr>
          </a:p>
          <a:p>
            <a:pPr lvl="2" fontAlgn="auto">
              <a:spcBef>
                <a:spcPts val="0"/>
              </a:spcBef>
              <a:spcAft>
                <a:spcPts val="0"/>
              </a:spcAft>
              <a:buFont typeface="Arial" pitchFamily="34" charset="0"/>
              <a:buChar char="•"/>
              <a:defRPr/>
            </a:pPr>
            <a:endParaRPr lang="en-US" sz="2400" dirty="0">
              <a:latin typeface="+mj-lt"/>
              <a:cs typeface="+mn-cs"/>
            </a:endParaRPr>
          </a:p>
          <a:p>
            <a:pPr lvl="1" fontAlgn="auto">
              <a:spcBef>
                <a:spcPts val="0"/>
              </a:spcBef>
              <a:spcAft>
                <a:spcPts val="0"/>
              </a:spcAft>
              <a:buFont typeface="Arial" pitchFamily="34" charset="0"/>
              <a:buChar char="•"/>
              <a:defRPr/>
            </a:pPr>
            <a:endParaRPr lang="en-US" sz="2800" dirty="0">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0800000" flipV="1">
            <a:off x="228600" y="1099066"/>
            <a:ext cx="7543800" cy="5940088"/>
          </a:xfrm>
          <a:prstGeom prst="rect">
            <a:avLst/>
          </a:prstGeom>
          <a:noFill/>
        </p:spPr>
        <p:txBody>
          <a:bodyPr>
            <a:spAutoFit/>
          </a:bodyPr>
          <a:lstStyle/>
          <a:p>
            <a:pPr fontAlgn="auto">
              <a:spcBef>
                <a:spcPts val="0"/>
              </a:spcBef>
              <a:spcAft>
                <a:spcPts val="0"/>
              </a:spcAft>
              <a:defRPr/>
            </a:pPr>
            <a:r>
              <a:rPr lang="en-US" sz="2800" dirty="0" smtClean="0">
                <a:latin typeface="+mj-lt"/>
                <a:cs typeface="+mn-cs"/>
              </a:rPr>
              <a:t>Peter Hauri (9/2008):</a:t>
            </a:r>
            <a:endParaRPr lang="en-US" sz="28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smtClean="0">
                <a:latin typeface="+mj-lt"/>
                <a:cs typeface="+mn-cs"/>
              </a:rPr>
              <a:t>SMR </a:t>
            </a:r>
            <a:r>
              <a:rPr lang="en-US" sz="2800" dirty="0">
                <a:latin typeface="+mj-lt"/>
                <a:cs typeface="+mn-cs"/>
              </a:rPr>
              <a:t>Neurofeedback in 1980’s used Analog Equipment not feasible for general clinical use</a:t>
            </a:r>
            <a:r>
              <a:rPr lang="en-US" sz="2800" dirty="0" smtClean="0">
                <a:latin typeface="+mj-lt"/>
                <a:cs typeface="+mn-cs"/>
              </a:rPr>
              <a:t>:</a:t>
            </a:r>
            <a:endParaRPr lang="en-US" sz="2800" dirty="0">
              <a:latin typeface="+mj-lt"/>
              <a:cs typeface="+mn-cs"/>
            </a:endParaRPr>
          </a:p>
          <a:p>
            <a:pPr fontAlgn="auto">
              <a:spcBef>
                <a:spcPts val="0"/>
              </a:spcBef>
              <a:spcAft>
                <a:spcPts val="0"/>
              </a:spcAft>
              <a:defRPr/>
            </a:pPr>
            <a:r>
              <a:rPr lang="en-US" sz="2400" dirty="0">
                <a:latin typeface="+mj-lt"/>
                <a:cs typeface="+mn-cs"/>
              </a:rPr>
              <a:t>	Too Expensive</a:t>
            </a:r>
          </a:p>
          <a:p>
            <a:pPr fontAlgn="auto">
              <a:spcBef>
                <a:spcPts val="0"/>
              </a:spcBef>
              <a:spcAft>
                <a:spcPts val="0"/>
              </a:spcAft>
              <a:defRPr/>
            </a:pPr>
            <a:r>
              <a:rPr lang="en-US" sz="2400" dirty="0">
                <a:latin typeface="+mj-lt"/>
                <a:cs typeface="+mn-cs"/>
              </a:rPr>
              <a:t>	Too Cumbersome </a:t>
            </a:r>
          </a:p>
          <a:p>
            <a:pPr fontAlgn="auto">
              <a:spcBef>
                <a:spcPts val="0"/>
              </a:spcBef>
              <a:spcAft>
                <a:spcPts val="0"/>
              </a:spcAft>
              <a:defRPr/>
            </a:pPr>
            <a:r>
              <a:rPr lang="en-US" sz="2400" dirty="0">
                <a:latin typeface="+mj-lt"/>
                <a:cs typeface="+mn-cs"/>
              </a:rPr>
              <a:t>	Too Time consuming</a:t>
            </a:r>
          </a:p>
          <a:p>
            <a:pPr fontAlgn="auto">
              <a:spcBef>
                <a:spcPts val="0"/>
              </a:spcBef>
              <a:spcAft>
                <a:spcPts val="0"/>
              </a:spcAft>
              <a:defRPr/>
            </a:pPr>
            <a:endParaRPr lang="en-US" sz="2400" dirty="0">
              <a:latin typeface="+mj-lt"/>
              <a:cs typeface="+mn-cs"/>
            </a:endParaRPr>
          </a:p>
          <a:p>
            <a:pPr fontAlgn="auto">
              <a:spcBef>
                <a:spcPts val="0"/>
              </a:spcBef>
              <a:spcAft>
                <a:spcPts val="0"/>
              </a:spcAft>
              <a:defRPr/>
            </a:pPr>
            <a:r>
              <a:rPr lang="en-US" sz="2800" dirty="0" smtClean="0">
                <a:latin typeface="+mj-lt"/>
                <a:cs typeface="+mn-cs"/>
              </a:rPr>
              <a:t>Time </a:t>
            </a:r>
            <a:r>
              <a:rPr lang="en-US" sz="2800" dirty="0">
                <a:latin typeface="+mj-lt"/>
                <a:cs typeface="+mn-cs"/>
              </a:rPr>
              <a:t>to revisit SMR for Insomnia with Digital equipment and new training methods</a:t>
            </a:r>
            <a:r>
              <a:rPr lang="en-US" sz="2800" dirty="0" smtClean="0">
                <a:latin typeface="+mj-lt"/>
                <a:cs typeface="+mn-cs"/>
              </a:rPr>
              <a:t>.</a:t>
            </a:r>
          </a:p>
          <a:p>
            <a:pPr fontAlgn="auto">
              <a:spcBef>
                <a:spcPts val="0"/>
              </a:spcBef>
              <a:spcAft>
                <a:spcPts val="0"/>
              </a:spcAft>
              <a:defRPr/>
            </a:pPr>
            <a:endParaRPr lang="en-US" sz="2800" dirty="0" smtClean="0">
              <a:latin typeface="+mj-lt"/>
              <a:cs typeface="+mn-cs"/>
            </a:endParaRPr>
          </a:p>
          <a:p>
            <a:pPr fontAlgn="auto">
              <a:spcBef>
                <a:spcPts val="0"/>
              </a:spcBef>
              <a:spcAft>
                <a:spcPts val="0"/>
              </a:spcAft>
              <a:defRPr/>
            </a:pPr>
            <a:endParaRPr lang="en-US" sz="3200" dirty="0">
              <a:latin typeface="+mj-lt"/>
              <a:cs typeface="+mn-cs"/>
            </a:endParaRPr>
          </a:p>
          <a:p>
            <a:pPr fontAlgn="auto">
              <a:spcBef>
                <a:spcPts val="0"/>
              </a:spcBef>
              <a:spcAft>
                <a:spcPts val="0"/>
              </a:spcAft>
              <a:defRPr/>
            </a:pPr>
            <a:endParaRPr lang="en-US" sz="2800" dirty="0">
              <a:latin typeface="+mj-lt"/>
              <a:cs typeface="+mn-cs"/>
            </a:endParaRPr>
          </a:p>
          <a:p>
            <a:pPr fontAlgn="auto">
              <a:spcBef>
                <a:spcPts val="0"/>
              </a:spcBef>
              <a:spcAft>
                <a:spcPts val="0"/>
              </a:spcAft>
              <a:defRPr/>
            </a:pPr>
            <a:r>
              <a:rPr lang="en-US" sz="2800" dirty="0">
                <a:latin typeface="+mj-lt"/>
                <a:cs typeface="+mn-cs"/>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0"/>
            <a:ext cx="8077200" cy="6678751"/>
          </a:xfrm>
          <a:prstGeom prst="rect">
            <a:avLst/>
          </a:prstGeom>
          <a:noFill/>
        </p:spPr>
        <p:txBody>
          <a:bodyPr wrap="square">
            <a:spAutoFit/>
          </a:bodyPr>
          <a:lstStyle/>
          <a:p>
            <a:pPr fontAlgn="auto">
              <a:spcBef>
                <a:spcPts val="0"/>
              </a:spcBef>
              <a:spcAft>
                <a:spcPts val="0"/>
              </a:spcAft>
              <a:defRPr/>
            </a:pPr>
            <a:r>
              <a:rPr lang="en-US" sz="2400" b="1" u="sng" dirty="0">
                <a:latin typeface="+mj-lt"/>
                <a:cs typeface="+mn-cs"/>
              </a:rPr>
              <a:t>Pilot Study Overview</a:t>
            </a:r>
            <a:r>
              <a:rPr lang="en-US" sz="2400" b="1" dirty="0">
                <a:latin typeface="+mj-lt"/>
                <a:cs typeface="+mn-cs"/>
              </a:rPr>
              <a:t>:  </a:t>
            </a:r>
            <a:r>
              <a:rPr lang="en-US" sz="2000" b="1" dirty="0" smtClean="0">
                <a:latin typeface="+mj-lt"/>
                <a:cs typeface="+mn-cs"/>
              </a:rPr>
              <a:t>IRB approved 8/2008</a:t>
            </a:r>
          </a:p>
          <a:p>
            <a:pPr fontAlgn="auto">
              <a:spcBef>
                <a:spcPts val="0"/>
              </a:spcBef>
              <a:spcAft>
                <a:spcPts val="0"/>
              </a:spcAft>
              <a:defRPr/>
            </a:pPr>
            <a:endParaRPr lang="en-US" sz="2400" b="1" dirty="0">
              <a:latin typeface="+mj-lt"/>
              <a:cs typeface="+mn-cs"/>
            </a:endParaRPr>
          </a:p>
          <a:p>
            <a:pPr fontAlgn="auto">
              <a:spcBef>
                <a:spcPts val="0"/>
              </a:spcBef>
              <a:spcAft>
                <a:spcPts val="0"/>
              </a:spcAft>
              <a:defRPr/>
            </a:pPr>
            <a:r>
              <a:rPr lang="en-US" dirty="0" smtClean="0">
                <a:latin typeface="+mn-lt"/>
                <a:cs typeface="+mn-cs"/>
              </a:rPr>
              <a:t>	</a:t>
            </a:r>
            <a:r>
              <a:rPr lang="en-US" sz="2000" b="1" dirty="0" smtClean="0">
                <a:latin typeface="+mj-lt"/>
                <a:cs typeface="+mn-cs"/>
              </a:rPr>
              <a:t>Purpose</a:t>
            </a:r>
            <a:r>
              <a:rPr lang="en-US" sz="2000" dirty="0" smtClean="0">
                <a:latin typeface="+mj-lt"/>
                <a:cs typeface="+mn-cs"/>
              </a:rPr>
              <a:t> </a:t>
            </a:r>
            <a:r>
              <a:rPr lang="en-US" sz="2000" b="1" dirty="0" smtClean="0">
                <a:latin typeface="+mj-lt"/>
                <a:cs typeface="+mn-cs"/>
              </a:rPr>
              <a:t>–Compare treatment effects of </a:t>
            </a:r>
            <a:r>
              <a:rPr lang="en-US" sz="2000" b="1" dirty="0" smtClean="0"/>
              <a:t>Z score NFB </a:t>
            </a:r>
            <a:r>
              <a:rPr lang="en-US" sz="2000" b="1" dirty="0" smtClean="0">
                <a:latin typeface="+mj-lt"/>
                <a:cs typeface="+mn-cs"/>
              </a:rPr>
              <a:t>SMR 	&amp; 		sequential, quantitative EEG (sQEEG) guided 			Individually Designed (IND) protocols for Rx of Insomnia.</a:t>
            </a:r>
            <a:endParaRPr lang="en-US" sz="2000" dirty="0" smtClean="0">
              <a:latin typeface="+mj-lt"/>
              <a:cs typeface="+mn-cs"/>
            </a:endParaRPr>
          </a:p>
          <a:p>
            <a:pPr fontAlgn="auto">
              <a:spcBef>
                <a:spcPts val="0"/>
              </a:spcBef>
              <a:spcAft>
                <a:spcPts val="0"/>
              </a:spcAft>
              <a:defRPr/>
            </a:pPr>
            <a:endParaRPr lang="en-US" sz="2000" dirty="0" smtClean="0">
              <a:latin typeface="+mj-lt"/>
              <a:cs typeface="+mn-cs"/>
            </a:endParaRPr>
          </a:p>
          <a:p>
            <a:pPr fontAlgn="auto">
              <a:spcBef>
                <a:spcPts val="0"/>
              </a:spcBef>
              <a:spcAft>
                <a:spcPts val="0"/>
              </a:spcAft>
              <a:defRPr/>
            </a:pPr>
            <a:r>
              <a:rPr lang="en-US" sz="2000" dirty="0">
                <a:latin typeface="+mj-lt"/>
                <a:cs typeface="+mn-cs"/>
              </a:rPr>
              <a:t>	 </a:t>
            </a:r>
            <a:r>
              <a:rPr lang="en-US" sz="2000" b="1" dirty="0">
                <a:latin typeface="+mj-lt"/>
                <a:cs typeface="+mn-cs"/>
              </a:rPr>
              <a:t>Methods </a:t>
            </a:r>
            <a:r>
              <a:rPr lang="en-US" sz="2000" b="1" i="1" dirty="0">
                <a:latin typeface="+mj-lt"/>
                <a:cs typeface="+mn-cs"/>
              </a:rPr>
              <a:t>–</a:t>
            </a:r>
            <a:r>
              <a:rPr lang="en-US" sz="2000" b="1" dirty="0">
                <a:latin typeface="+mj-lt"/>
                <a:cs typeface="+mn-cs"/>
              </a:rPr>
              <a:t>Eight  completed single-blind study</a:t>
            </a:r>
            <a:r>
              <a:rPr lang="en-US" sz="2000" dirty="0">
                <a:latin typeface="+mj-lt"/>
                <a:cs typeface="+mn-cs"/>
              </a:rPr>
              <a:t>. </a:t>
            </a:r>
          </a:p>
          <a:p>
            <a:pPr fontAlgn="auto">
              <a:spcBef>
                <a:spcPts val="0"/>
              </a:spcBef>
              <a:spcAft>
                <a:spcPts val="0"/>
              </a:spcAft>
              <a:defRPr/>
            </a:pPr>
            <a:endParaRPr lang="en-US" sz="2000" dirty="0">
              <a:latin typeface="+mj-lt"/>
              <a:cs typeface="+mn-cs"/>
            </a:endParaRPr>
          </a:p>
          <a:p>
            <a:pPr fontAlgn="auto">
              <a:spcBef>
                <a:spcPts val="0"/>
              </a:spcBef>
              <a:spcAft>
                <a:spcPts val="0"/>
              </a:spcAft>
              <a:defRPr/>
            </a:pPr>
            <a:r>
              <a:rPr lang="en-US" sz="2000" dirty="0">
                <a:latin typeface="+mj-lt"/>
                <a:cs typeface="+mn-cs"/>
              </a:rPr>
              <a:t>	</a:t>
            </a:r>
            <a:r>
              <a:rPr lang="en-US" sz="2000" b="1" dirty="0">
                <a:latin typeface="+mj-lt"/>
                <a:cs typeface="+mn-cs"/>
              </a:rPr>
              <a:t>Intervention </a:t>
            </a:r>
            <a:r>
              <a:rPr lang="en-US" sz="2000" b="1" dirty="0" smtClean="0">
                <a:latin typeface="+mj-lt"/>
                <a:cs typeface="+mn-cs"/>
              </a:rPr>
              <a:t>–Fifteen 20-minute </a:t>
            </a:r>
            <a:r>
              <a:rPr lang="en-US" sz="2000" b="1" dirty="0">
                <a:latin typeface="+mj-lt"/>
                <a:cs typeface="+mn-cs"/>
              </a:rPr>
              <a:t>sessions </a:t>
            </a:r>
            <a:r>
              <a:rPr lang="en-US" sz="2000" b="1" dirty="0" smtClean="0">
                <a:latin typeface="+mj-lt"/>
                <a:cs typeface="+mn-cs"/>
              </a:rPr>
              <a:t>Z-Score </a:t>
            </a:r>
            <a:r>
              <a:rPr lang="en-US" sz="2000" b="1" dirty="0">
                <a:latin typeface="+mj-lt"/>
                <a:cs typeface="+mn-cs"/>
              </a:rPr>
              <a:t>NFB.  </a:t>
            </a:r>
            <a:endParaRPr lang="en-US" sz="2000" b="1" dirty="0" smtClean="0">
              <a:latin typeface="+mj-lt"/>
              <a:cs typeface="+mn-cs"/>
            </a:endParaRPr>
          </a:p>
          <a:p>
            <a:pPr fontAlgn="auto">
              <a:spcBef>
                <a:spcPts val="0"/>
              </a:spcBef>
              <a:spcAft>
                <a:spcPts val="0"/>
              </a:spcAft>
              <a:defRPr/>
            </a:pPr>
            <a:endParaRPr lang="en-US" sz="2000" b="1" dirty="0">
              <a:latin typeface="+mj-lt"/>
              <a:cs typeface="+mn-cs"/>
            </a:endParaRPr>
          </a:p>
          <a:p>
            <a:pPr fontAlgn="auto">
              <a:spcBef>
                <a:spcPts val="0"/>
              </a:spcBef>
              <a:spcAft>
                <a:spcPts val="0"/>
              </a:spcAft>
              <a:defRPr/>
            </a:pPr>
            <a:r>
              <a:rPr lang="en-US" sz="2000" b="1" dirty="0" smtClean="0">
                <a:latin typeface="+mj-lt"/>
                <a:cs typeface="+mn-cs"/>
              </a:rPr>
              <a:t>	Pre-treatment Screening—Medical History Questionnaire </a:t>
            </a:r>
          </a:p>
          <a:p>
            <a:pPr fontAlgn="auto">
              <a:spcBef>
                <a:spcPts val="0"/>
              </a:spcBef>
              <a:spcAft>
                <a:spcPts val="0"/>
              </a:spcAft>
              <a:defRPr/>
            </a:pPr>
            <a:r>
              <a:rPr lang="en-US" sz="2000" b="1" dirty="0" smtClean="0">
                <a:latin typeface="+mj-lt"/>
                <a:cs typeface="+mn-cs"/>
              </a:rPr>
              <a:t>		Psychiatric Diagnostic Screening Inventory (PDSQ)</a:t>
            </a:r>
          </a:p>
          <a:p>
            <a:pPr fontAlgn="auto">
              <a:spcBef>
                <a:spcPts val="0"/>
              </a:spcBef>
              <a:spcAft>
                <a:spcPts val="0"/>
              </a:spcAft>
              <a:defRPr/>
            </a:pPr>
            <a:r>
              <a:rPr lang="en-US" sz="2000" b="1" dirty="0" smtClean="0">
                <a:latin typeface="+mj-lt"/>
                <a:cs typeface="+mn-cs"/>
              </a:rPr>
              <a:t>		plus: </a:t>
            </a:r>
          </a:p>
          <a:p>
            <a:pPr fontAlgn="auto">
              <a:spcBef>
                <a:spcPts val="0"/>
              </a:spcBef>
              <a:spcAft>
                <a:spcPts val="0"/>
              </a:spcAft>
              <a:defRPr/>
            </a:pPr>
            <a:endParaRPr lang="en-US" sz="2000" b="1" dirty="0">
              <a:latin typeface="+mj-lt"/>
              <a:cs typeface="+mn-cs"/>
            </a:endParaRPr>
          </a:p>
          <a:p>
            <a:pPr fontAlgn="auto">
              <a:spcBef>
                <a:spcPts val="0"/>
              </a:spcBef>
              <a:spcAft>
                <a:spcPts val="0"/>
              </a:spcAft>
              <a:defRPr/>
            </a:pPr>
            <a:r>
              <a:rPr lang="en-US" sz="2000" b="1" dirty="0">
                <a:latin typeface="+mj-lt"/>
                <a:cs typeface="+mn-cs"/>
              </a:rPr>
              <a:t>	Pre-post measures </a:t>
            </a:r>
            <a:r>
              <a:rPr lang="en-US" sz="2000" b="1" dirty="0" smtClean="0">
                <a:latin typeface="+mj-lt"/>
                <a:cs typeface="+mn-cs"/>
              </a:rPr>
              <a:t>–</a:t>
            </a:r>
          </a:p>
          <a:p>
            <a:pPr fontAlgn="auto">
              <a:spcBef>
                <a:spcPts val="0"/>
              </a:spcBef>
              <a:spcAft>
                <a:spcPts val="0"/>
              </a:spcAft>
              <a:defRPr/>
            </a:pPr>
            <a:r>
              <a:rPr lang="en-US" sz="2000" b="1" dirty="0" smtClean="0">
                <a:latin typeface="+mj-lt"/>
                <a:cs typeface="+mn-cs"/>
              </a:rPr>
              <a:t>		Insomnia </a:t>
            </a:r>
            <a:r>
              <a:rPr lang="en-US" sz="2000" b="1" dirty="0">
                <a:latin typeface="+mj-lt"/>
                <a:cs typeface="+mn-cs"/>
              </a:rPr>
              <a:t>Severity Index (ISI</a:t>
            </a:r>
            <a:r>
              <a:rPr lang="en-US" sz="2000" b="1" dirty="0" smtClean="0">
                <a:latin typeface="+mj-lt"/>
                <a:cs typeface="+mn-cs"/>
              </a:rPr>
              <a:t>)</a:t>
            </a:r>
          </a:p>
          <a:p>
            <a:pPr fontAlgn="auto">
              <a:spcBef>
                <a:spcPts val="0"/>
              </a:spcBef>
              <a:spcAft>
                <a:spcPts val="0"/>
              </a:spcAft>
              <a:defRPr/>
            </a:pPr>
            <a:r>
              <a:rPr lang="en-US" sz="2000" b="1" dirty="0">
                <a:latin typeface="+mj-lt"/>
                <a:cs typeface="+mn-cs"/>
              </a:rPr>
              <a:t>		Pittsburgh Sleep Quality Index (PSQI</a:t>
            </a:r>
            <a:r>
              <a:rPr lang="en-US" sz="2000" b="1" dirty="0" smtClean="0">
                <a:latin typeface="+mj-lt"/>
                <a:cs typeface="+mn-cs"/>
              </a:rPr>
              <a:t>)</a:t>
            </a:r>
          </a:p>
          <a:p>
            <a:pPr fontAlgn="auto">
              <a:spcBef>
                <a:spcPts val="0"/>
              </a:spcBef>
              <a:spcAft>
                <a:spcPts val="0"/>
              </a:spcAft>
              <a:defRPr/>
            </a:pPr>
            <a:r>
              <a:rPr lang="en-US" sz="2000" b="1" dirty="0" smtClean="0">
                <a:latin typeface="+mj-lt"/>
                <a:cs typeface="+mn-cs"/>
              </a:rPr>
              <a:t>		</a:t>
            </a:r>
            <a:r>
              <a:rPr lang="en-US" sz="2000" b="1" dirty="0" smtClean="0">
                <a:latin typeface="+mj-lt"/>
              </a:rPr>
              <a:t>Psychopathology (MMPI-2-RF) </a:t>
            </a:r>
          </a:p>
          <a:p>
            <a:pPr fontAlgn="auto">
              <a:spcBef>
                <a:spcPts val="0"/>
              </a:spcBef>
              <a:spcAft>
                <a:spcPts val="0"/>
              </a:spcAft>
              <a:defRPr/>
            </a:pPr>
            <a:r>
              <a:rPr lang="en-US" sz="2000" b="1" dirty="0" smtClean="0">
                <a:latin typeface="+mj-lt"/>
              </a:rPr>
              <a:t>		Clinical Interview 						Satisfaction/Happiness Quality of Life Index (QOLI)</a:t>
            </a:r>
            <a:r>
              <a:rPr lang="en-US" sz="2000" b="1" dirty="0" smtClean="0">
                <a:latin typeface="+mj-lt"/>
                <a:cs typeface="+mn-cs"/>
              </a:rPr>
              <a:t>			 sQEEG</a:t>
            </a:r>
            <a:endParaRPr lang="en-US" sz="2000" b="1" dirty="0">
              <a:latin typeface="+mj-lt"/>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685800"/>
            <a:ext cx="6858000" cy="5447645"/>
          </a:xfrm>
          <a:prstGeom prst="rect">
            <a:avLst/>
          </a:prstGeom>
          <a:noFill/>
        </p:spPr>
        <p:txBody>
          <a:bodyPr>
            <a:spAutoFit/>
          </a:bodyPr>
          <a:lstStyle/>
          <a:p>
            <a:pPr fontAlgn="auto">
              <a:spcBef>
                <a:spcPts val="0"/>
              </a:spcBef>
              <a:spcAft>
                <a:spcPts val="0"/>
              </a:spcAft>
              <a:defRPr/>
            </a:pPr>
            <a:r>
              <a:rPr lang="en-US" sz="2000" dirty="0">
                <a:latin typeface="+mj-lt"/>
                <a:cs typeface="+mn-cs"/>
              </a:rPr>
              <a:t>    </a:t>
            </a:r>
          </a:p>
          <a:p>
            <a:pPr fontAlgn="auto">
              <a:spcBef>
                <a:spcPts val="0"/>
              </a:spcBef>
              <a:spcAft>
                <a:spcPts val="0"/>
              </a:spcAft>
              <a:defRPr/>
            </a:pPr>
            <a:r>
              <a:rPr lang="en-US" sz="2000" b="1" dirty="0">
                <a:latin typeface="+mj-lt"/>
                <a:cs typeface="+mn-cs"/>
              </a:rPr>
              <a:t>PARTICIPANTS: </a:t>
            </a:r>
          </a:p>
          <a:p>
            <a:pPr fontAlgn="auto">
              <a:spcBef>
                <a:spcPts val="0"/>
              </a:spcBef>
              <a:spcAft>
                <a:spcPts val="0"/>
              </a:spcAft>
              <a:defRPr/>
            </a:pPr>
            <a:r>
              <a:rPr lang="en-US" sz="2000" b="1" dirty="0">
                <a:latin typeface="+mj-lt"/>
                <a:cs typeface="+mn-cs"/>
              </a:rPr>
              <a:t>   </a:t>
            </a:r>
            <a:endParaRPr lang="en-US" sz="2000" dirty="0">
              <a:latin typeface="+mj-lt"/>
              <a:cs typeface="+mn-cs"/>
            </a:endParaRPr>
          </a:p>
          <a:p>
            <a:pPr fontAlgn="auto">
              <a:spcBef>
                <a:spcPts val="0"/>
              </a:spcBef>
              <a:spcAft>
                <a:spcPts val="0"/>
              </a:spcAft>
              <a:defRPr/>
            </a:pPr>
            <a:r>
              <a:rPr lang="en-US" sz="2000" dirty="0">
                <a:latin typeface="+mj-lt"/>
                <a:cs typeface="+mn-cs"/>
              </a:rPr>
              <a:t>  </a:t>
            </a:r>
            <a:r>
              <a:rPr lang="en-US" sz="2000" dirty="0" smtClean="0">
                <a:latin typeface="+mj-lt"/>
                <a:cs typeface="+mn-cs"/>
              </a:rPr>
              <a:t>25+ </a:t>
            </a:r>
            <a:r>
              <a:rPr lang="en-US" sz="2000" dirty="0">
                <a:latin typeface="+mj-lt"/>
                <a:cs typeface="+mn-cs"/>
              </a:rPr>
              <a:t>Telephone Screening –unpaid, recruited over 4 months</a:t>
            </a:r>
          </a:p>
          <a:p>
            <a:pPr fontAlgn="auto">
              <a:spcBef>
                <a:spcPts val="0"/>
              </a:spcBef>
              <a:spcAft>
                <a:spcPts val="0"/>
              </a:spcAft>
              <a:defRPr/>
            </a:pPr>
            <a:endParaRPr lang="en-US" sz="2000" dirty="0">
              <a:latin typeface="+mj-lt"/>
              <a:cs typeface="+mn-cs"/>
            </a:endParaRPr>
          </a:p>
          <a:p>
            <a:pPr fontAlgn="auto">
              <a:spcBef>
                <a:spcPts val="0"/>
              </a:spcBef>
              <a:spcAft>
                <a:spcPts val="0"/>
              </a:spcAft>
              <a:defRPr/>
            </a:pPr>
            <a:r>
              <a:rPr lang="en-US" sz="2400" b="1" dirty="0">
                <a:latin typeface="+mj-lt"/>
                <a:cs typeface="+mn-cs"/>
              </a:rPr>
              <a:t>  Exclusions</a:t>
            </a:r>
            <a:r>
              <a:rPr lang="en-US" sz="2000" dirty="0">
                <a:latin typeface="+mj-lt"/>
                <a:cs typeface="+mn-cs"/>
              </a:rPr>
              <a:t>—use of sleep aids, psychotropic meds, </a:t>
            </a:r>
            <a:r>
              <a:rPr lang="en-US" sz="2000" dirty="0" smtClean="0">
                <a:latin typeface="+mj-lt"/>
                <a:cs typeface="+mn-cs"/>
              </a:rPr>
              <a:t>meds that 	impact sleep, mental disorders, physical </a:t>
            </a:r>
            <a:r>
              <a:rPr lang="en-US" sz="2000" dirty="0">
                <a:latin typeface="+mj-lt"/>
                <a:cs typeface="+mn-cs"/>
              </a:rPr>
              <a:t>disorders that </a:t>
            </a:r>
            <a:r>
              <a:rPr lang="en-US" sz="2000" dirty="0" smtClean="0">
                <a:latin typeface="+mj-lt"/>
                <a:cs typeface="+mn-cs"/>
              </a:rPr>
              <a:t>	could </a:t>
            </a:r>
            <a:r>
              <a:rPr lang="en-US" sz="2000" dirty="0">
                <a:latin typeface="+mj-lt"/>
                <a:cs typeface="+mn-cs"/>
              </a:rPr>
              <a:t>interfere</a:t>
            </a:r>
            <a:r>
              <a:rPr lang="en-US" sz="2000" dirty="0" smtClean="0">
                <a:latin typeface="+mj-lt"/>
                <a:cs typeface="+mn-cs"/>
              </a:rPr>
              <a:t>, </a:t>
            </a:r>
            <a:r>
              <a:rPr lang="en-US" sz="2000" dirty="0">
                <a:latin typeface="+mj-lt"/>
                <a:cs typeface="+mn-cs"/>
              </a:rPr>
              <a:t>prior </a:t>
            </a:r>
            <a:r>
              <a:rPr lang="en-US" sz="2000" dirty="0" smtClean="0">
                <a:latin typeface="+mj-lt"/>
                <a:cs typeface="+mn-cs"/>
              </a:rPr>
              <a:t> NFB</a:t>
            </a:r>
            <a:r>
              <a:rPr lang="en-US" sz="2000" dirty="0">
                <a:latin typeface="+mj-lt"/>
                <a:cs typeface="+mn-cs"/>
              </a:rPr>
              <a:t>, </a:t>
            </a:r>
            <a:r>
              <a:rPr lang="en-US" sz="2000" dirty="0" smtClean="0">
                <a:latin typeface="+mj-lt"/>
                <a:cs typeface="+mn-cs"/>
              </a:rPr>
              <a:t>enrolled </a:t>
            </a:r>
            <a:r>
              <a:rPr lang="en-US" sz="2000" dirty="0">
                <a:latin typeface="+mj-lt"/>
                <a:cs typeface="+mn-cs"/>
              </a:rPr>
              <a:t>in another sleep </a:t>
            </a:r>
            <a:r>
              <a:rPr lang="en-US" sz="2000" dirty="0" smtClean="0">
                <a:latin typeface="+mj-lt"/>
                <a:cs typeface="+mn-cs"/>
              </a:rPr>
              <a:t>	study</a:t>
            </a:r>
            <a:r>
              <a:rPr lang="en-US" sz="2000" dirty="0">
                <a:latin typeface="+mj-lt"/>
                <a:cs typeface="+mn-cs"/>
              </a:rPr>
              <a:t>, </a:t>
            </a:r>
            <a:r>
              <a:rPr lang="en-US" sz="2000" dirty="0" smtClean="0">
                <a:latin typeface="+mj-lt"/>
                <a:cs typeface="+mn-cs"/>
              </a:rPr>
              <a:t>pregnant or shift worker</a:t>
            </a:r>
            <a:endParaRPr lang="en-US" sz="2000" dirty="0">
              <a:latin typeface="+mj-lt"/>
              <a:cs typeface="+mn-cs"/>
            </a:endParaRPr>
          </a:p>
          <a:p>
            <a:pPr fontAlgn="auto">
              <a:spcBef>
                <a:spcPts val="0"/>
              </a:spcBef>
              <a:spcAft>
                <a:spcPts val="0"/>
              </a:spcAft>
              <a:defRPr/>
            </a:pPr>
            <a:endParaRPr lang="en-US" sz="2000" dirty="0">
              <a:latin typeface="+mj-lt"/>
              <a:cs typeface="+mn-cs"/>
            </a:endParaRPr>
          </a:p>
          <a:p>
            <a:pPr fontAlgn="auto">
              <a:spcBef>
                <a:spcPts val="0"/>
              </a:spcBef>
              <a:spcAft>
                <a:spcPts val="0"/>
              </a:spcAft>
              <a:defRPr/>
            </a:pPr>
            <a:r>
              <a:rPr lang="en-US" sz="2000" b="1" dirty="0" smtClean="0">
                <a:latin typeface="+mj-lt"/>
                <a:cs typeface="+mn-cs"/>
              </a:rPr>
              <a:t>  </a:t>
            </a:r>
            <a:r>
              <a:rPr lang="en-US" sz="2400" b="1" dirty="0">
                <a:latin typeface="+mj-lt"/>
                <a:cs typeface="+mn-cs"/>
              </a:rPr>
              <a:t>12 </a:t>
            </a:r>
            <a:r>
              <a:rPr lang="en-US" sz="2400" b="1" dirty="0" smtClean="0">
                <a:latin typeface="+mj-lt"/>
                <a:cs typeface="+mn-cs"/>
              </a:rPr>
              <a:t>Selected/Met DSM 307.44 criteria</a:t>
            </a:r>
            <a:endParaRPr lang="en-US" sz="2400" dirty="0">
              <a:latin typeface="+mj-lt"/>
              <a:cs typeface="+mn-cs"/>
            </a:endParaRPr>
          </a:p>
          <a:p>
            <a:pPr fontAlgn="auto">
              <a:spcBef>
                <a:spcPts val="0"/>
              </a:spcBef>
              <a:spcAft>
                <a:spcPts val="0"/>
              </a:spcAft>
              <a:defRPr/>
            </a:pPr>
            <a:endParaRPr lang="en-US" sz="2000" dirty="0">
              <a:latin typeface="+mj-lt"/>
              <a:cs typeface="+mn-cs"/>
            </a:endParaRPr>
          </a:p>
          <a:p>
            <a:pPr fontAlgn="auto">
              <a:spcBef>
                <a:spcPts val="0"/>
              </a:spcBef>
              <a:spcAft>
                <a:spcPts val="0"/>
              </a:spcAft>
              <a:defRPr/>
            </a:pPr>
            <a:r>
              <a:rPr lang="en-US" sz="2000" dirty="0">
                <a:latin typeface="+mj-lt"/>
                <a:cs typeface="+mn-cs"/>
              </a:rPr>
              <a:t>            2 Declined to </a:t>
            </a:r>
            <a:r>
              <a:rPr lang="en-US" sz="2000" dirty="0" smtClean="0">
                <a:latin typeface="+mj-lt"/>
                <a:cs typeface="+mn-cs"/>
              </a:rPr>
              <a:t>start due to </a:t>
            </a:r>
            <a:r>
              <a:rPr lang="en-US" sz="2000" dirty="0">
                <a:latin typeface="+mj-lt"/>
                <a:cs typeface="+mn-cs"/>
              </a:rPr>
              <a:t>personal/extraneous reasons </a:t>
            </a:r>
          </a:p>
          <a:p>
            <a:pPr fontAlgn="auto">
              <a:spcBef>
                <a:spcPts val="0"/>
              </a:spcBef>
              <a:spcAft>
                <a:spcPts val="0"/>
              </a:spcAft>
              <a:defRPr/>
            </a:pPr>
            <a:endParaRPr lang="en-US" sz="2000" dirty="0">
              <a:latin typeface="+mj-lt"/>
              <a:cs typeface="+mn-cs"/>
            </a:endParaRPr>
          </a:p>
          <a:p>
            <a:pPr fontAlgn="auto">
              <a:spcBef>
                <a:spcPts val="0"/>
              </a:spcBef>
              <a:spcAft>
                <a:spcPts val="0"/>
              </a:spcAft>
              <a:defRPr/>
            </a:pPr>
            <a:r>
              <a:rPr lang="en-US" sz="2000" dirty="0">
                <a:latin typeface="+mj-lt"/>
                <a:cs typeface="+mn-cs"/>
              </a:rPr>
              <a:t>            2 Dropped </a:t>
            </a:r>
            <a:r>
              <a:rPr lang="en-US" sz="2000" dirty="0" smtClean="0">
                <a:latin typeface="+mj-lt"/>
                <a:cs typeface="+mn-cs"/>
              </a:rPr>
              <a:t>out due to personal/external </a:t>
            </a:r>
            <a:r>
              <a:rPr lang="en-US" sz="2000" dirty="0">
                <a:latin typeface="+mj-lt"/>
                <a:cs typeface="+mn-cs"/>
              </a:rPr>
              <a:t>reasons &gt;8 visits</a:t>
            </a:r>
          </a:p>
          <a:p>
            <a:pPr fontAlgn="auto">
              <a:spcBef>
                <a:spcPts val="0"/>
              </a:spcBef>
              <a:spcAft>
                <a:spcPts val="0"/>
              </a:spcAft>
              <a:defRPr/>
            </a:pPr>
            <a:endParaRPr lang="en-US" sz="2000" dirty="0">
              <a:latin typeface="+mj-lt"/>
              <a:cs typeface="+mn-cs"/>
            </a:endParaRPr>
          </a:p>
          <a:p>
            <a:pPr fontAlgn="auto">
              <a:spcBef>
                <a:spcPts val="0"/>
              </a:spcBef>
              <a:spcAft>
                <a:spcPts val="0"/>
              </a:spcAft>
              <a:defRPr/>
            </a:pPr>
            <a:endParaRPr lang="en-US" sz="2000" dirty="0">
              <a:latin typeface="+mj-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57" name="Object 85"/>
          <p:cNvGraphicFramePr>
            <a:graphicFrameLocks noChangeAspect="1"/>
          </p:cNvGraphicFramePr>
          <p:nvPr/>
        </p:nvGraphicFramePr>
        <p:xfrm>
          <a:off x="1219200" y="228600"/>
          <a:ext cx="6553200" cy="6858000"/>
        </p:xfrm>
        <a:graphic>
          <a:graphicData uri="http://schemas.openxmlformats.org/presentationml/2006/ole">
            <p:oleObj spid="_x0000_s3157" name="Document" r:id="rId3" imgW="6398818" imgH="8075152"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3432</TotalTime>
  <Words>687</Words>
  <Application>Microsoft Office PowerPoint</Application>
  <PresentationFormat>On-screen Show (4:3)</PresentationFormat>
  <Paragraphs>227</Paragraphs>
  <Slides>30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Flow</vt:lpstr>
      <vt:lpstr>Document</vt:lpstr>
      <vt:lpstr>Neurofeedback  for  Insomnia </vt:lpstr>
      <vt:lpstr>Barbara U. Hammer, Ph.D., Agatha P. Colbert, MD, Kimberly A. Brown, MSOM, Helfgott Research Institute, National College of Natural Medicine, Portland, OR, Elena C. Ilioi, Psychology Honours, McGill University, Montreal, Quebec, Canada</vt:lpstr>
      <vt:lpstr>   Insomnia Definition</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Neurofeedback for Insomnia</dc:title>
  <dc:creator>Barbara Hammer</dc:creator>
  <cp:lastModifiedBy>New Barbara</cp:lastModifiedBy>
  <cp:revision>519</cp:revision>
  <dcterms:created xsi:type="dcterms:W3CDTF">2009-10-31T01:56:34Z</dcterms:created>
  <dcterms:modified xsi:type="dcterms:W3CDTF">2011-08-18T21:12:47Z</dcterms:modified>
</cp:coreProperties>
</file>