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0" r:id="rId3"/>
    <p:sldId id="286" r:id="rId4"/>
    <p:sldId id="257" r:id="rId5"/>
    <p:sldId id="268" r:id="rId6"/>
    <p:sldId id="305" r:id="rId7"/>
    <p:sldId id="269" r:id="rId8"/>
    <p:sldId id="272" r:id="rId9"/>
    <p:sldId id="298" r:id="rId10"/>
    <p:sldId id="266" r:id="rId11"/>
    <p:sldId id="267" r:id="rId12"/>
    <p:sldId id="258" r:id="rId13"/>
    <p:sldId id="295" r:id="rId14"/>
    <p:sldId id="296" r:id="rId15"/>
    <p:sldId id="297" r:id="rId16"/>
    <p:sldId id="304" r:id="rId17"/>
    <p:sldId id="273" r:id="rId18"/>
    <p:sldId id="274" r:id="rId19"/>
    <p:sldId id="285" r:id="rId20"/>
    <p:sldId id="260" r:id="rId21"/>
    <p:sldId id="261" r:id="rId22"/>
    <p:sldId id="262" r:id="rId23"/>
    <p:sldId id="263" r:id="rId24"/>
    <p:sldId id="264" r:id="rId25"/>
    <p:sldId id="259" r:id="rId26"/>
    <p:sldId id="265" r:id="rId27"/>
    <p:sldId id="276" r:id="rId28"/>
    <p:sldId id="277" r:id="rId29"/>
    <p:sldId id="294" r:id="rId30"/>
    <p:sldId id="288" r:id="rId31"/>
    <p:sldId id="289" r:id="rId32"/>
    <p:sldId id="290" r:id="rId33"/>
    <p:sldId id="291" r:id="rId34"/>
    <p:sldId id="284" r:id="rId35"/>
    <p:sldId id="292" r:id="rId36"/>
    <p:sldId id="293" r:id="rId37"/>
    <p:sldId id="275" r:id="rId3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26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167D85B-473B-40C5-BE2B-C86AF52E0FFC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68238C5-DF4A-48F8-B086-553608477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2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5E91-A78D-45B8-ACC6-DA050C05404A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151-A149-4B69-86DB-FD7647F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4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C31A-108C-44D4-961A-230DEA10053B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151-A149-4B69-86DB-FD7647F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8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CD52-D33A-4B8B-BB09-00316CF7FDD5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151-A149-4B69-86DB-FD7647F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9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FADF-6358-458E-9DBE-C18DA80FF5B3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151-A149-4B69-86DB-FD7647F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2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181F-425B-477C-B0FE-52236E4EBA60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151-A149-4B69-86DB-FD7647F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0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76A3-C7F2-4CD6-9AD0-B8C53E3D9BB8}" type="datetime1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151-A149-4B69-86DB-FD7647F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B663-6617-4E4E-8263-70FE8C6BB4A1}" type="datetime1">
              <a:rPr lang="en-US" smtClean="0"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151-A149-4B69-86DB-FD7647F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0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EB238-75CA-4E11-BC7B-61DC786FC0DE}" type="datetime1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151-A149-4B69-86DB-FD7647F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1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13E1-965E-49D0-897B-2F1BEA35AB94}" type="datetime1">
              <a:rPr lang="en-US" smtClean="0"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151-A149-4B69-86DB-FD7647F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5B406-294C-462A-9653-40EB069F22FE}" type="datetime1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151-A149-4B69-86DB-FD7647F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7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40CC-8615-46D0-A939-9E7AD783013F}" type="datetime1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151-A149-4B69-86DB-FD7647F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3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6A817-B938-43E1-AA0A-12D5C27F7A1E}" type="datetime1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(c) 2014 Thomas F. Collura,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1151-A149-4B69-86DB-FD7647F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8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.xls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06" y="1787863"/>
            <a:ext cx="12066494" cy="1380744"/>
          </a:xfrm>
        </p:spPr>
        <p:txBody>
          <a:bodyPr>
            <a:normAutofit fontScale="90000"/>
          </a:bodyPr>
          <a:lstStyle/>
          <a:p>
            <a:r>
              <a:rPr lang="en-US" dirty="0"/>
              <a:t>Emotional and Cognitive Decision-Making Modeled using EEG </a:t>
            </a:r>
            <a:r>
              <a:rPr lang="en-US" dirty="0" smtClean="0"/>
              <a:t>Imaging</a:t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Thomas F. </a:t>
            </a:r>
            <a:r>
              <a:rPr lang="en-US" dirty="0" err="1" smtClean="0"/>
              <a:t>Collura</a:t>
            </a:r>
            <a:r>
              <a:rPr lang="en-US" dirty="0" smtClean="0"/>
              <a:t>, Ph.D., MSMHC, QEEG-D, BCN, LPC</a:t>
            </a:r>
          </a:p>
          <a:p>
            <a:r>
              <a:rPr lang="en-US" dirty="0" smtClean="0"/>
              <a:t>Midwest Society for Behavioral Medicine and biofeedback</a:t>
            </a:r>
          </a:p>
          <a:p>
            <a:r>
              <a:rPr lang="en-US" dirty="0" smtClean="0"/>
              <a:t>November </a:t>
            </a:r>
            <a:r>
              <a:rPr lang="en-US" dirty="0"/>
              <a:t>1</a:t>
            </a:r>
            <a:r>
              <a:rPr lang="en-US" dirty="0" smtClean="0"/>
              <a:t>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6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Baseline Mood State Depressed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129" y="1028295"/>
            <a:ext cx="6532880" cy="519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47700"/>
            <a:ext cx="11582400" cy="5791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4" y="89490"/>
            <a:ext cx="5056631" cy="654201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4247" t="5765" r="6698" b="6235"/>
          <a:stretch>
            <a:fillRect/>
          </a:stretch>
        </p:blipFill>
        <p:spPr bwMode="auto">
          <a:xfrm>
            <a:off x="4394646" y="1825625"/>
            <a:ext cx="3402708" cy="4351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842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44" y="374423"/>
            <a:ext cx="5012288" cy="648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640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pic>
        <p:nvPicPr>
          <p:cNvPr id="2050" name="Picture 2" descr="C:\Documents and Settings\Operator1\My Documents\Dropbox\Documents\Bonnstetter\WellnessAlyss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376011"/>
            <a:ext cx="45720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2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pic>
        <p:nvPicPr>
          <p:cNvPr id="8194" name="Picture 2" descr="C:\Documents and Settings\Operator1\My Documents\Dropbox\Documents\Papers\Mascaro\movi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363788"/>
            <a:ext cx="620077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4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Left-Right Functionality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535284"/>
              </p:ext>
            </p:extLst>
          </p:nvPr>
        </p:nvGraphicFramePr>
        <p:xfrm>
          <a:off x="1581150" y="1575484"/>
          <a:ext cx="9772649" cy="4667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968"/>
                <a:gridCol w="3214687"/>
                <a:gridCol w="3875994"/>
              </a:tblGrid>
              <a:tr h="309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Mechanism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Parallel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Serial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Hemisphere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Right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Left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Data Representation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Holographic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Sequential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Perspective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Visuo-spatial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Temporo-linguistic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Analogous 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Pictures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Music, speech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Context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Global (this always…)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Local (in this particular case,…)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Orientation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Patterns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9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Tasking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Multitasking (may be stressful)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Single-tasking (focused, calm)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Perspective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Future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Dimension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Space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Attribute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Patterns (spatial)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Causality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Memory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Past patterns, “punishment”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Cause/effect experiences, rules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Mode of analysis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“the last time…”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“what if…”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Result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Avoid / Attack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Approach / Remain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Left-Right </a:t>
            </a:r>
            <a:r>
              <a:rPr lang="en-US" smtClean="0"/>
              <a:t>Mood Regulation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667895"/>
              </p:ext>
            </p:extLst>
          </p:nvPr>
        </p:nvGraphicFramePr>
        <p:xfrm>
          <a:off x="1066801" y="1962146"/>
          <a:ext cx="10129520" cy="3808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9906"/>
                <a:gridCol w="3332079"/>
                <a:gridCol w="4017535"/>
              </a:tblGrid>
              <a:tr h="423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Emotion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Negative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Positive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3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Decision cycle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analysis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Sequence of n analyses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3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Activation sequence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“found”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 “not founds” then done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3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Priority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Detecting danger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Ensuring safety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3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Decision priority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Immediate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Long-term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3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Approach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Tactical, here &amp; now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Strategic, future outcomes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3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Equation parameters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Pp+=1, Ppf=1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Ps+=1, Psf=1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3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Associated behaviors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Run; fight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Breathe; build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3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Neurotransmitter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Adrenalin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Serotonin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987609" y="-280369"/>
            <a:ext cx="20309817" cy="97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Mesial – Dorsolateral distinction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3162300"/>
          </a:xfrm>
        </p:spPr>
        <p:txBody>
          <a:bodyPr/>
          <a:lstStyle/>
          <a:p>
            <a:r>
              <a:rPr lang="en-US" dirty="0" smtClean="0"/>
              <a:t>Mesial – primary emotional sensation</a:t>
            </a:r>
          </a:p>
          <a:p>
            <a:pPr lvl="1"/>
            <a:r>
              <a:rPr lang="en-US" dirty="0" smtClean="0"/>
              <a:t>Fundamental, initial sense –”nice” or “not nice”</a:t>
            </a:r>
          </a:p>
          <a:p>
            <a:r>
              <a:rPr lang="en-US" dirty="0" smtClean="0"/>
              <a:t>Dorsolateral – </a:t>
            </a:r>
            <a:r>
              <a:rPr lang="en-US" dirty="0" err="1" smtClean="0"/>
              <a:t>seconday</a:t>
            </a:r>
            <a:r>
              <a:rPr lang="en-US" dirty="0" smtClean="0"/>
              <a:t> emotional perception</a:t>
            </a:r>
          </a:p>
          <a:p>
            <a:pPr lvl="1"/>
            <a:r>
              <a:rPr lang="en-US" dirty="0" smtClean="0"/>
              <a:t>Integrated with memory</a:t>
            </a:r>
          </a:p>
          <a:p>
            <a:pPr lvl="1"/>
            <a:r>
              <a:rPr lang="en-US" dirty="0" smtClean="0"/>
              <a:t>Put into context</a:t>
            </a:r>
          </a:p>
          <a:p>
            <a:pPr lvl="1"/>
            <a:r>
              <a:rPr lang="en-US" dirty="0" smtClean="0"/>
              <a:t>Can turn interpretation “around”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workshop will present current results using an EEG-based activation model that takes advantage of </a:t>
            </a:r>
            <a:r>
              <a:rPr lang="en-US" dirty="0" err="1"/>
              <a:t>sLORETA</a:t>
            </a:r>
            <a:r>
              <a:rPr lang="en-US" dirty="0"/>
              <a:t> imaging of frontal regions of interest, in combination with a structured stimulus and analysis procedure.  We will present event-related brain activation data from a range of participants and situations including nonclinical, clinical, and forensic populations.  The results illustrate instantaneous patterns of frontal activation that are indicative of individual emotional and decision-making patterns.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Emotional Decision Making Model</a:t>
            </a:r>
            <a:br>
              <a:rPr lang="en-US" dirty="0" smtClean="0"/>
            </a:br>
            <a:r>
              <a:rPr lang="en-US" sz="2800" dirty="0" smtClean="0"/>
              <a:t>(why we </a:t>
            </a:r>
            <a:r>
              <a:rPr lang="en-US" sz="2800" dirty="0" err="1" smtClean="0"/>
              <a:t>downtrain</a:t>
            </a:r>
            <a:r>
              <a:rPr lang="en-US" sz="2800" dirty="0" smtClean="0"/>
              <a:t> alpha on the left dorsolateral frontal lobe)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39" y="1825625"/>
            <a:ext cx="7427721" cy="43513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Happiness as a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39" y="1825625"/>
            <a:ext cx="7427721" cy="43513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Depressed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40" y="1825625"/>
            <a:ext cx="7427519" cy="43513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Paranoid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39" y="1825625"/>
            <a:ext cx="7427721" cy="43513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Risktaker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40" y="1825625"/>
            <a:ext cx="7427519" cy="43513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Chronic Anxiety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39" y="1825625"/>
            <a:ext cx="7427721" cy="43513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Anxiety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39" y="1825625"/>
            <a:ext cx="7427721" cy="43513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Quantitative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40" y="1825625"/>
            <a:ext cx="7427519" cy="43513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 of characteristic </a:t>
            </a:r>
            <a:br>
              <a:rPr lang="en-US" dirty="0" smtClean="0"/>
            </a:br>
            <a:r>
              <a:rPr lang="en-US" dirty="0" smtClean="0"/>
              <a:t>qualitative/quantitative types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09650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76651"/>
              </p:ext>
            </p:extLst>
          </p:nvPr>
        </p:nvGraphicFramePr>
        <p:xfrm>
          <a:off x="1009650" y="1690688"/>
          <a:ext cx="10896600" cy="5216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r:id="rId4" imgW="7200900" imgH="3819451" progId="Excel.Sheet.12">
                  <p:embed/>
                </p:oleObj>
              </mc:Choice>
              <mc:Fallback>
                <p:oleObj name="Worksheet" r:id="rId4" imgW="7200900" imgH="3819451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1690688"/>
                        <a:ext cx="10896600" cy="5216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Forensic Emotional Imaging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pic>
        <p:nvPicPr>
          <p:cNvPr id="4098" name="Picture 2" descr="C:\Documents and Settings\Operator1\My Documents\Dropbox\Documents\Bonnstetter\2014 New Projects\movi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78" y="2029732"/>
            <a:ext cx="620077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9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Recognize EEG patterns associated with specific emotional responses and states.</a:t>
            </a:r>
          </a:p>
          <a:p>
            <a:r>
              <a:rPr lang="en-US" dirty="0"/>
              <a:t>Explain how the frontal cortex participates in the creation of emotional responses to stimuli.</a:t>
            </a:r>
          </a:p>
          <a:p>
            <a:r>
              <a:rPr lang="en-US" dirty="0"/>
              <a:t>Describe the brain locations involved in positive and negative emotional responses in normal processes.</a:t>
            </a:r>
          </a:p>
          <a:p>
            <a:r>
              <a:rPr lang="en-US" dirty="0"/>
              <a:t>Describe aberrations in normal brain processing, that can lead to abnormal emotional responses or states.</a:t>
            </a:r>
          </a:p>
          <a:p>
            <a:r>
              <a:rPr lang="en-US" dirty="0"/>
              <a:t>Explain how different interventions have differing effects on the dynamic control of emotion.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82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Emotional Transition Model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31" y="1845081"/>
            <a:ext cx="506145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74" y="3090255"/>
            <a:ext cx="34861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50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14" y="249342"/>
            <a:ext cx="5246433" cy="596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29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28" y="214008"/>
            <a:ext cx="7103945" cy="601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84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26" y="0"/>
            <a:ext cx="5642042" cy="629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70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takes more work to be positive than to be negative</a:t>
            </a:r>
          </a:p>
          <a:p>
            <a:r>
              <a:rPr lang="en-US" dirty="0" smtClean="0"/>
              <a:t>Specific emotional/cognitive skills necessary for healthy mood</a:t>
            </a:r>
          </a:p>
          <a:p>
            <a:r>
              <a:rPr lang="en-US" dirty="0" smtClean="0"/>
              <a:t>Balance of negativity an positivity is essential for effective functioning</a:t>
            </a:r>
          </a:p>
          <a:p>
            <a:r>
              <a:rPr lang="en-US" dirty="0" smtClean="0"/>
              <a:t>Specific deviations associated with particular emotional/behavioral styles</a:t>
            </a:r>
          </a:p>
          <a:p>
            <a:r>
              <a:rPr lang="en-US" dirty="0" smtClean="0"/>
              <a:t>Response to stimuli as important (more important) than resting state</a:t>
            </a:r>
          </a:p>
          <a:p>
            <a:r>
              <a:rPr lang="en-US" dirty="0" smtClean="0"/>
              <a:t>Model for client-clinician interaction, other interactions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400" dirty="0" smtClean="0"/>
              <a:t>(c) 2014 Thomas F. </a:t>
            </a:r>
            <a:r>
              <a:rPr lang="fr-FR" sz="1400" dirty="0" err="1" smtClean="0"/>
              <a:t>Collura</a:t>
            </a:r>
            <a:r>
              <a:rPr lang="fr-FR" sz="1400" dirty="0" smtClean="0"/>
              <a:t>, </a:t>
            </a:r>
            <a:r>
              <a:rPr lang="fr-FR" sz="1400" dirty="0" err="1" smtClean="0"/>
              <a:t>Ph.D</a:t>
            </a:r>
            <a:r>
              <a:rPr lang="fr-F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6304"/>
          </a:xfrm>
        </p:spPr>
        <p:txBody>
          <a:bodyPr/>
          <a:lstStyle/>
          <a:p>
            <a:pPr algn="ctr"/>
            <a:r>
              <a:rPr lang="en-US" dirty="0" smtClean="0"/>
              <a:t>New Hardware / Software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1606554"/>
            <a:ext cx="50768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317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Emotional Decision-Making App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41" y="1828801"/>
            <a:ext cx="5373803" cy="432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239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4119563"/>
          </a:xfrm>
        </p:spPr>
        <p:txBody>
          <a:bodyPr/>
          <a:lstStyle/>
          <a:p>
            <a:r>
              <a:rPr lang="en-US" dirty="0" smtClean="0"/>
              <a:t>Dynamical model of mood regulation and emotional decision-making</a:t>
            </a:r>
          </a:p>
          <a:p>
            <a:r>
              <a:rPr lang="en-US" dirty="0" smtClean="0"/>
              <a:t>Multicomponent model, distributed functions</a:t>
            </a:r>
          </a:p>
          <a:p>
            <a:r>
              <a:rPr lang="en-US" dirty="0" smtClean="0"/>
              <a:t>Identification of specific excesses/deficits</a:t>
            </a:r>
          </a:p>
          <a:p>
            <a:r>
              <a:rPr lang="en-US" dirty="0" smtClean="0"/>
              <a:t>Activation / deactivation</a:t>
            </a:r>
          </a:p>
          <a:p>
            <a:r>
              <a:rPr lang="en-US" dirty="0" smtClean="0"/>
              <a:t>Connectivity / isolation</a:t>
            </a:r>
          </a:p>
          <a:p>
            <a:r>
              <a:rPr lang="en-US" dirty="0" smtClean="0"/>
              <a:t>Correlation with EEG parameters, power, connectivity</a:t>
            </a:r>
          </a:p>
          <a:p>
            <a:r>
              <a:rPr lang="en-US" dirty="0" smtClean="0"/>
              <a:t>Methods for assessment, treatment, treatment effectiveness</a:t>
            </a:r>
          </a:p>
          <a:p>
            <a:r>
              <a:rPr lang="en-US" dirty="0" smtClean="0"/>
              <a:t>Recognition of trait and state individuality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Frontal asymmetry associated with mood</a:t>
            </a:r>
          </a:p>
          <a:p>
            <a:r>
              <a:rPr lang="en-US" dirty="0" smtClean="0"/>
              <a:t>Davidson, Rosenfeld, </a:t>
            </a:r>
            <a:r>
              <a:rPr lang="en-US" dirty="0" err="1" smtClean="0"/>
              <a:t>Baehr</a:t>
            </a:r>
            <a:endParaRPr lang="en-US" dirty="0" smtClean="0"/>
          </a:p>
          <a:p>
            <a:r>
              <a:rPr lang="en-US" dirty="0" smtClean="0"/>
              <a:t>Left = “positive”</a:t>
            </a:r>
          </a:p>
          <a:p>
            <a:r>
              <a:rPr lang="en-US" dirty="0" smtClean="0"/>
              <a:t>Right = “negative”</a:t>
            </a:r>
          </a:p>
          <a:p>
            <a:r>
              <a:rPr lang="en-US" dirty="0" smtClean="0"/>
              <a:t>Past work used alpha asymmetry</a:t>
            </a:r>
          </a:p>
          <a:p>
            <a:r>
              <a:rPr lang="en-US" dirty="0" smtClean="0"/>
              <a:t>New work is using gamma</a:t>
            </a:r>
          </a:p>
          <a:p>
            <a:r>
              <a:rPr lang="en-US" dirty="0" smtClean="0"/>
              <a:t>Not trait only – now looking at state responses to stimuli</a:t>
            </a:r>
          </a:p>
          <a:p>
            <a:r>
              <a:rPr lang="en-US" dirty="0" smtClean="0"/>
              <a:t>Incorporation of decision-making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Gamma (activation) rather than Alpha (relaxation)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sLORETA</a:t>
            </a:r>
            <a:r>
              <a:rPr lang="en-US" dirty="0" smtClean="0"/>
              <a:t> (</a:t>
            </a:r>
            <a:r>
              <a:rPr lang="en-US" dirty="0" err="1" smtClean="0"/>
              <a:t>brodmann</a:t>
            </a:r>
            <a:r>
              <a:rPr lang="en-US" dirty="0" smtClean="0"/>
              <a:t>, ROI) rather than surface</a:t>
            </a:r>
          </a:p>
          <a:p>
            <a:r>
              <a:rPr lang="en-US" dirty="0" smtClean="0"/>
              <a:t>Note that many frontal dipoles are lateral (parallel to surface)</a:t>
            </a:r>
          </a:p>
          <a:p>
            <a:r>
              <a:rPr lang="en-US" dirty="0" smtClean="0"/>
              <a:t>Use of event-related paradigms</a:t>
            </a:r>
          </a:p>
          <a:p>
            <a:r>
              <a:rPr lang="en-US" dirty="0" smtClean="0"/>
              <a:t>Separation of state and trait characteristics</a:t>
            </a:r>
          </a:p>
          <a:p>
            <a:r>
              <a:rPr lang="en-US" dirty="0" smtClean="0"/>
              <a:t>Development of emotional and ethical </a:t>
            </a:r>
            <a:r>
              <a:rPr lang="en-US" smtClean="0"/>
              <a:t>decision-making methods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23" y="174171"/>
            <a:ext cx="7444906" cy="61848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2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Event-Related EEG Imaging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70" y="1848644"/>
            <a:ext cx="7947660" cy="43053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emotional regulatory centers</a:t>
            </a:r>
            <a:br>
              <a:rPr lang="en-US" dirty="0" smtClean="0"/>
            </a:br>
            <a:r>
              <a:rPr lang="en-US" dirty="0" smtClean="0"/>
              <a:t>primary and secondary emotional response</a:t>
            </a:r>
            <a:br>
              <a:rPr lang="en-US" dirty="0" smtClean="0"/>
            </a:br>
            <a:r>
              <a:rPr lang="en-US" dirty="0" smtClean="0"/>
              <a:t>Emotional sensation -&gt; emotional perception</a:t>
            </a:r>
            <a:endParaRPr lang="en-US" dirty="0"/>
          </a:p>
        </p:txBody>
      </p:sp>
      <p:pic>
        <p:nvPicPr>
          <p:cNvPr id="4" name="Picture 3" descr=":::::private:var:folders:79:sxc2kq5s1zs2qvgygrx2y3q40000gn:T:com.apple.mail:com.apple.mail.drag:BA1146Exampl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1911349"/>
            <a:ext cx="8724900" cy="469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(c) 2014 Thomas F. Collura, Ph.D.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54" y="206375"/>
            <a:ext cx="5143500" cy="66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777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1032</Words>
  <Application>Microsoft Office PowerPoint</Application>
  <PresentationFormat>Custom</PresentationFormat>
  <Paragraphs>175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Worksheet</vt:lpstr>
      <vt:lpstr>Emotional and Cognitive Decision-Making Modeled using EEG Imaging </vt:lpstr>
      <vt:lpstr>Description</vt:lpstr>
      <vt:lpstr>Objectives</vt:lpstr>
      <vt:lpstr>Background</vt:lpstr>
      <vt:lpstr>New Methods</vt:lpstr>
      <vt:lpstr>PowerPoint Presentation</vt:lpstr>
      <vt:lpstr>Event-Related EEG Imaging</vt:lpstr>
      <vt:lpstr>Key emotional regulatory centers primary and secondary emotional response Emotional sensation -&gt; emotional perception</vt:lpstr>
      <vt:lpstr>PowerPoint Presentation</vt:lpstr>
      <vt:lpstr>Baseline Mood State Depressed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Left-Right Functionality</vt:lpstr>
      <vt:lpstr>Left-Right Mood Regulation</vt:lpstr>
      <vt:lpstr>Mesial – Dorsolateral distinction</vt:lpstr>
      <vt:lpstr>Emotional Decision Making Model (why we downtrain alpha on the left dorsolateral frontal lobe)</vt:lpstr>
      <vt:lpstr>Happiness as a process</vt:lpstr>
      <vt:lpstr>Depressed</vt:lpstr>
      <vt:lpstr>Paranoid</vt:lpstr>
      <vt:lpstr>Risktaker</vt:lpstr>
      <vt:lpstr>Chronic Anxiety</vt:lpstr>
      <vt:lpstr>General Anxiety</vt:lpstr>
      <vt:lpstr>Quantitative Model</vt:lpstr>
      <vt:lpstr>Use of characteristic  qualitative/quantitative types</vt:lpstr>
      <vt:lpstr>Forensic Emotional Imaging</vt:lpstr>
      <vt:lpstr>Emotional Transition Model</vt:lpstr>
      <vt:lpstr>PowerPoint Presentation</vt:lpstr>
      <vt:lpstr>PowerPoint Presentation</vt:lpstr>
      <vt:lpstr>PowerPoint Presentation</vt:lpstr>
      <vt:lpstr>Insights</vt:lpstr>
      <vt:lpstr>New Hardware / Software</vt:lpstr>
      <vt:lpstr>Emotional Decision-Making App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Dynamics of Joy</dc:title>
  <dc:creator>Tom Collura</dc:creator>
  <cp:lastModifiedBy>Your User Name</cp:lastModifiedBy>
  <cp:revision>36</cp:revision>
  <cp:lastPrinted>2014-10-23T16:28:45Z</cp:lastPrinted>
  <dcterms:created xsi:type="dcterms:W3CDTF">2014-03-20T21:35:35Z</dcterms:created>
  <dcterms:modified xsi:type="dcterms:W3CDTF">2014-10-31T17:24:03Z</dcterms:modified>
</cp:coreProperties>
</file>